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8" r:id="rId2"/>
  </p:sldMasterIdLst>
  <p:notesMasterIdLst>
    <p:notesMasterId r:id="rId36"/>
  </p:notesMasterIdLst>
  <p:handoutMasterIdLst>
    <p:handoutMasterId r:id="rId37"/>
  </p:handoutMasterIdLst>
  <p:sldIdLst>
    <p:sldId id="256" r:id="rId3"/>
    <p:sldId id="257" r:id="rId4"/>
    <p:sldId id="271" r:id="rId5"/>
    <p:sldId id="274" r:id="rId6"/>
    <p:sldId id="285" r:id="rId7"/>
    <p:sldId id="286" r:id="rId8"/>
    <p:sldId id="287" r:id="rId9"/>
    <p:sldId id="273" r:id="rId10"/>
    <p:sldId id="277" r:id="rId11"/>
    <p:sldId id="272" r:id="rId12"/>
    <p:sldId id="304" r:id="rId13"/>
    <p:sldId id="276" r:id="rId14"/>
    <p:sldId id="275" r:id="rId15"/>
    <p:sldId id="282" r:id="rId16"/>
    <p:sldId id="308" r:id="rId17"/>
    <p:sldId id="302" r:id="rId18"/>
    <p:sldId id="284" r:id="rId19"/>
    <p:sldId id="288" r:id="rId20"/>
    <p:sldId id="291" r:id="rId21"/>
    <p:sldId id="292" r:id="rId22"/>
    <p:sldId id="290" r:id="rId23"/>
    <p:sldId id="306" r:id="rId24"/>
    <p:sldId id="307" r:id="rId25"/>
    <p:sldId id="303" r:id="rId26"/>
    <p:sldId id="294" r:id="rId27"/>
    <p:sldId id="293" r:id="rId28"/>
    <p:sldId id="305" r:id="rId29"/>
    <p:sldId id="310" r:id="rId30"/>
    <p:sldId id="264" r:id="rId31"/>
    <p:sldId id="296" r:id="rId32"/>
    <p:sldId id="259" r:id="rId33"/>
    <p:sldId id="311" r:id="rId34"/>
    <p:sldId id="268" r:id="rId35"/>
  </p:sldIdLst>
  <p:sldSz cx="9144000" cy="5143500" type="screen16x9"/>
  <p:notesSz cx="7023100" cy="93091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3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9"/>
    <p:restoredTop sz="94674"/>
  </p:normalViewPr>
  <p:slideViewPr>
    <p:cSldViewPr snapToGrid="0" snapToObjects="1">
      <p:cViewPr varScale="1">
        <p:scale>
          <a:sx n="111" d="100"/>
          <a:sy n="111" d="100"/>
        </p:scale>
        <p:origin x="7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5DD8F2-060B-4777-90BE-0ED5692301B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67F6AD88-41E7-49BF-A1C0-573ABF08E65E}">
      <dgm:prSet phldrT="[Text]"/>
      <dgm:spPr/>
      <dgm:t>
        <a:bodyPr/>
        <a:lstStyle/>
        <a:p>
          <a:r>
            <a:rPr lang="en-US" dirty="0"/>
            <a:t>Statewide Eligibility Criteria</a:t>
          </a:r>
        </a:p>
      </dgm:t>
    </dgm:pt>
    <dgm:pt modelId="{860A3D16-01FE-4DA7-BC28-C42F34C50A19}" type="parTrans" cxnId="{E63BA3FB-1173-43F7-A7A2-FDD59CC8B668}">
      <dgm:prSet/>
      <dgm:spPr/>
      <dgm:t>
        <a:bodyPr/>
        <a:lstStyle/>
        <a:p>
          <a:endParaRPr lang="en-US"/>
        </a:p>
      </dgm:t>
    </dgm:pt>
    <dgm:pt modelId="{4E0671B7-9F26-4478-B9D9-2CEE746A51B8}" type="sibTrans" cxnId="{E63BA3FB-1173-43F7-A7A2-FDD59CC8B668}">
      <dgm:prSet/>
      <dgm:spPr/>
      <dgm:t>
        <a:bodyPr/>
        <a:lstStyle/>
        <a:p>
          <a:endParaRPr lang="en-US"/>
        </a:p>
      </dgm:t>
    </dgm:pt>
    <dgm:pt modelId="{277EAAB8-4366-48FC-9C2B-84E68C0743C0}">
      <dgm:prSet phldrT="[Text]" custT="1"/>
      <dgm:spPr/>
      <dgm:t>
        <a:bodyPr/>
        <a:lstStyle/>
        <a:p>
          <a:r>
            <a:rPr lang="en-US" sz="1000" dirty="0"/>
            <a:t>College-Ready Assessment Scores</a:t>
          </a:r>
        </a:p>
        <a:p>
          <a:r>
            <a:rPr lang="en-US" sz="1000" dirty="0"/>
            <a:t>In at least one subject area</a:t>
          </a:r>
        </a:p>
      </dgm:t>
    </dgm:pt>
    <dgm:pt modelId="{874CF584-33F2-4750-9CFD-7452DAA0CF06}" type="parTrans" cxnId="{6A5DF397-3E85-43C1-B7BA-89C0D4EA3CC8}">
      <dgm:prSet/>
      <dgm:spPr/>
      <dgm:t>
        <a:bodyPr/>
        <a:lstStyle/>
        <a:p>
          <a:endParaRPr lang="en-US"/>
        </a:p>
      </dgm:t>
    </dgm:pt>
    <dgm:pt modelId="{8BBBB709-7CC5-4D5F-84F6-2DE643F8BF9F}" type="sibTrans" cxnId="{6A5DF397-3E85-43C1-B7BA-89C0D4EA3CC8}">
      <dgm:prSet/>
      <dgm:spPr/>
      <dgm:t>
        <a:bodyPr/>
        <a:lstStyle/>
        <a:p>
          <a:endParaRPr lang="en-US"/>
        </a:p>
      </dgm:t>
    </dgm:pt>
    <dgm:pt modelId="{65120D9C-376B-4F64-AE93-060FF10A43BF}">
      <dgm:prSet phldrT="[Text]"/>
      <dgm:spPr/>
      <dgm:t>
        <a:bodyPr/>
        <a:lstStyle/>
        <a:p>
          <a:r>
            <a:rPr lang="en-US" dirty="0"/>
            <a:t>Assessment scores below college-ready, but within one standard error of measurement and has a 3.0+ GPA or receives recommendation</a:t>
          </a:r>
        </a:p>
      </dgm:t>
    </dgm:pt>
    <dgm:pt modelId="{958DB720-2413-4C2E-994E-41A432DD2C05}" type="parTrans" cxnId="{14B5A04D-B1EF-4BC5-A813-815F7F21F61B}">
      <dgm:prSet/>
      <dgm:spPr/>
      <dgm:t>
        <a:bodyPr/>
        <a:lstStyle/>
        <a:p>
          <a:endParaRPr lang="en-US"/>
        </a:p>
      </dgm:t>
    </dgm:pt>
    <dgm:pt modelId="{EEA72217-2E4E-4862-9F3C-078C640C20AF}" type="sibTrans" cxnId="{14B5A04D-B1EF-4BC5-A813-815F7F21F61B}">
      <dgm:prSet/>
      <dgm:spPr/>
      <dgm:t>
        <a:bodyPr/>
        <a:lstStyle/>
        <a:p>
          <a:endParaRPr lang="en-US"/>
        </a:p>
      </dgm:t>
    </dgm:pt>
    <dgm:pt modelId="{F74DE1E2-B4F7-43F5-83E5-4ECFE66E7AD2}">
      <dgm:prSet phldrT="[Text]"/>
      <dgm:spPr/>
      <dgm:t>
        <a:bodyPr/>
        <a:lstStyle/>
        <a:p>
          <a:r>
            <a:rPr lang="en-US" dirty="0"/>
            <a:t>Institution of Higher Education Admissions Criteria</a:t>
          </a:r>
        </a:p>
      </dgm:t>
    </dgm:pt>
    <dgm:pt modelId="{E1A8CD64-7185-45BB-A085-C7C8F5F1B773}" type="parTrans" cxnId="{FC67B5F1-92F1-4EE4-9DCE-D87098E52144}">
      <dgm:prSet/>
      <dgm:spPr/>
      <dgm:t>
        <a:bodyPr/>
        <a:lstStyle/>
        <a:p>
          <a:endParaRPr lang="en-US"/>
        </a:p>
      </dgm:t>
    </dgm:pt>
    <dgm:pt modelId="{05622AEC-DA92-452E-97C5-7900E35D3E7A}" type="sibTrans" cxnId="{FC67B5F1-92F1-4EE4-9DCE-D87098E52144}">
      <dgm:prSet/>
      <dgm:spPr/>
      <dgm:t>
        <a:bodyPr/>
        <a:lstStyle/>
        <a:p>
          <a:endParaRPr lang="en-US"/>
        </a:p>
      </dgm:t>
    </dgm:pt>
    <dgm:pt modelId="{8ABF0D52-A27D-40D4-8578-5FEDD40F8FB9}">
      <dgm:prSet phldrT="[Text]"/>
      <dgm:spPr/>
      <dgm:t>
        <a:bodyPr/>
        <a:lstStyle/>
        <a:p>
          <a:r>
            <a:rPr lang="en-US" dirty="0"/>
            <a:t>Selective Institutional Criteria</a:t>
          </a:r>
        </a:p>
      </dgm:t>
    </dgm:pt>
    <dgm:pt modelId="{1B3F91D8-8894-47AC-A2A8-10984326515D}" type="parTrans" cxnId="{4209069C-E7C4-471D-8791-89F739712FC5}">
      <dgm:prSet/>
      <dgm:spPr/>
      <dgm:t>
        <a:bodyPr/>
        <a:lstStyle/>
        <a:p>
          <a:endParaRPr lang="en-US"/>
        </a:p>
      </dgm:t>
    </dgm:pt>
    <dgm:pt modelId="{C76002CE-9FFC-43C9-89C6-437E2A207931}" type="sibTrans" cxnId="{4209069C-E7C4-471D-8791-89F739712FC5}">
      <dgm:prSet/>
      <dgm:spPr/>
      <dgm:t>
        <a:bodyPr/>
        <a:lstStyle/>
        <a:p>
          <a:endParaRPr lang="en-US"/>
        </a:p>
      </dgm:t>
    </dgm:pt>
    <dgm:pt modelId="{093F02E1-B575-420C-9D54-FA07229C880F}">
      <dgm:prSet phldrT="[Text]"/>
      <dgm:spPr/>
      <dgm:t>
        <a:bodyPr/>
        <a:lstStyle/>
        <a:p>
          <a:r>
            <a:rPr lang="en-US" dirty="0"/>
            <a:t>Open Enrollment</a:t>
          </a:r>
        </a:p>
      </dgm:t>
    </dgm:pt>
    <dgm:pt modelId="{65A0C433-A9BC-4D6F-B76E-AC39766C753A}" type="parTrans" cxnId="{E87886A3-A278-4664-A0E4-8A00B90BEA58}">
      <dgm:prSet/>
      <dgm:spPr/>
      <dgm:t>
        <a:bodyPr/>
        <a:lstStyle/>
        <a:p>
          <a:endParaRPr lang="en-US"/>
        </a:p>
      </dgm:t>
    </dgm:pt>
    <dgm:pt modelId="{BC4C8357-3248-426A-B84B-5E2FE27851D9}" type="sibTrans" cxnId="{E87886A3-A278-4664-A0E4-8A00B90BEA58}">
      <dgm:prSet/>
      <dgm:spPr/>
      <dgm:t>
        <a:bodyPr/>
        <a:lstStyle/>
        <a:p>
          <a:endParaRPr lang="en-US"/>
        </a:p>
      </dgm:t>
    </dgm:pt>
    <dgm:pt modelId="{D52F1A97-BDDF-435A-A915-B837B23C8C78}">
      <dgm:prSet phldrT="[Text]"/>
      <dgm:spPr/>
      <dgm:t>
        <a:bodyPr/>
        <a:lstStyle/>
        <a:p>
          <a:r>
            <a:rPr lang="en-US" dirty="0"/>
            <a:t>Course Placement Criteria</a:t>
          </a:r>
        </a:p>
      </dgm:t>
    </dgm:pt>
    <dgm:pt modelId="{1601A414-1034-476A-8293-4688D84660A3}" type="parTrans" cxnId="{1764BE3F-46B9-414B-9CC9-1CF1B5F1A1F2}">
      <dgm:prSet/>
      <dgm:spPr/>
      <dgm:t>
        <a:bodyPr/>
        <a:lstStyle/>
        <a:p>
          <a:endParaRPr lang="en-US"/>
        </a:p>
      </dgm:t>
    </dgm:pt>
    <dgm:pt modelId="{297E898E-343C-40D6-B4E4-8A72B2CA5899}" type="sibTrans" cxnId="{1764BE3F-46B9-414B-9CC9-1CF1B5F1A1F2}">
      <dgm:prSet/>
      <dgm:spPr/>
      <dgm:t>
        <a:bodyPr/>
        <a:lstStyle/>
        <a:p>
          <a:endParaRPr lang="en-US"/>
        </a:p>
      </dgm:t>
    </dgm:pt>
    <dgm:pt modelId="{D9045949-D880-4DD5-81C7-9CC1E7F6BF37}">
      <dgm:prSet phldrT="[Text]"/>
      <dgm:spPr/>
      <dgm:t>
        <a:bodyPr/>
        <a:lstStyle/>
        <a:p>
          <a:r>
            <a:rPr lang="en-US" dirty="0"/>
            <a:t>College-readiness scores relevant to course/program requirements</a:t>
          </a:r>
        </a:p>
      </dgm:t>
    </dgm:pt>
    <dgm:pt modelId="{DADA58B0-40E0-4426-9AAB-1DD434BB9BF3}" type="parTrans" cxnId="{65728718-C8A3-457B-9143-9C3D50A34FAF}">
      <dgm:prSet/>
      <dgm:spPr/>
      <dgm:t>
        <a:bodyPr/>
        <a:lstStyle/>
        <a:p>
          <a:endParaRPr lang="en-US"/>
        </a:p>
      </dgm:t>
    </dgm:pt>
    <dgm:pt modelId="{F1790ACF-7BA6-463D-AF00-8A7E56734421}" type="sibTrans" cxnId="{65728718-C8A3-457B-9143-9C3D50A34FAF}">
      <dgm:prSet/>
      <dgm:spPr/>
      <dgm:t>
        <a:bodyPr/>
        <a:lstStyle/>
        <a:p>
          <a:endParaRPr lang="en-US"/>
        </a:p>
      </dgm:t>
    </dgm:pt>
    <dgm:pt modelId="{CF2B339B-4A8A-4959-A4AF-9851AEE11514}">
      <dgm:prSet phldrT="[Text]"/>
      <dgm:spPr/>
      <dgm:t>
        <a:bodyPr/>
        <a:lstStyle/>
        <a:p>
          <a:r>
            <a:rPr lang="en-US" dirty="0"/>
            <a:t>Other program-specific pre-requisites</a:t>
          </a:r>
        </a:p>
      </dgm:t>
    </dgm:pt>
    <dgm:pt modelId="{19D2A7EC-51FC-46F0-909B-826F26AD3DC6}" type="parTrans" cxnId="{389C7131-1042-4E8C-A6D7-40E33AC29292}">
      <dgm:prSet/>
      <dgm:spPr/>
      <dgm:t>
        <a:bodyPr/>
        <a:lstStyle/>
        <a:p>
          <a:endParaRPr lang="en-US"/>
        </a:p>
      </dgm:t>
    </dgm:pt>
    <dgm:pt modelId="{6EF5FC20-0E75-4F84-B9A3-5EE04C04ABC9}" type="sibTrans" cxnId="{389C7131-1042-4E8C-A6D7-40E33AC29292}">
      <dgm:prSet/>
      <dgm:spPr/>
      <dgm:t>
        <a:bodyPr/>
        <a:lstStyle/>
        <a:p>
          <a:endParaRPr lang="en-US"/>
        </a:p>
      </dgm:t>
    </dgm:pt>
    <dgm:pt modelId="{3D7DD8EB-0CE2-4F2A-8BF5-315E19EA1348}" type="pres">
      <dgm:prSet presAssocID="{C15DD8F2-060B-4777-90BE-0ED5692301B4}" presName="Name0" presStyleCnt="0">
        <dgm:presLayoutVars>
          <dgm:dir/>
          <dgm:animLvl val="lvl"/>
          <dgm:resizeHandles val="exact"/>
        </dgm:presLayoutVars>
      </dgm:prSet>
      <dgm:spPr/>
      <dgm:t>
        <a:bodyPr/>
        <a:lstStyle/>
        <a:p>
          <a:endParaRPr lang="en-US"/>
        </a:p>
      </dgm:t>
    </dgm:pt>
    <dgm:pt modelId="{2F8D8548-614C-4486-AE9F-C9EEF09C1EB3}" type="pres">
      <dgm:prSet presAssocID="{D52F1A97-BDDF-435A-A915-B837B23C8C78}" presName="boxAndChildren" presStyleCnt="0"/>
      <dgm:spPr/>
    </dgm:pt>
    <dgm:pt modelId="{1E479511-7A13-47AC-82FD-424DF951E639}" type="pres">
      <dgm:prSet presAssocID="{D52F1A97-BDDF-435A-A915-B837B23C8C78}" presName="parentTextBox" presStyleLbl="node1" presStyleIdx="0" presStyleCnt="3"/>
      <dgm:spPr/>
      <dgm:t>
        <a:bodyPr/>
        <a:lstStyle/>
        <a:p>
          <a:endParaRPr lang="en-US"/>
        </a:p>
      </dgm:t>
    </dgm:pt>
    <dgm:pt modelId="{8ABB34E6-1B87-4B30-964A-A75D4C9C3B94}" type="pres">
      <dgm:prSet presAssocID="{D52F1A97-BDDF-435A-A915-B837B23C8C78}" presName="entireBox" presStyleLbl="node1" presStyleIdx="0" presStyleCnt="3"/>
      <dgm:spPr/>
      <dgm:t>
        <a:bodyPr/>
        <a:lstStyle/>
        <a:p>
          <a:endParaRPr lang="en-US"/>
        </a:p>
      </dgm:t>
    </dgm:pt>
    <dgm:pt modelId="{30FFA7CD-BE29-42F4-8830-93760B6C6687}" type="pres">
      <dgm:prSet presAssocID="{D52F1A97-BDDF-435A-A915-B837B23C8C78}" presName="descendantBox" presStyleCnt="0"/>
      <dgm:spPr/>
    </dgm:pt>
    <dgm:pt modelId="{C7E462B7-AA02-4CD0-8E8F-CC2ECDEAFA30}" type="pres">
      <dgm:prSet presAssocID="{D9045949-D880-4DD5-81C7-9CC1E7F6BF37}" presName="childTextBox" presStyleLbl="fgAccFollowNode1" presStyleIdx="0" presStyleCnt="6">
        <dgm:presLayoutVars>
          <dgm:bulletEnabled val="1"/>
        </dgm:presLayoutVars>
      </dgm:prSet>
      <dgm:spPr/>
      <dgm:t>
        <a:bodyPr/>
        <a:lstStyle/>
        <a:p>
          <a:endParaRPr lang="en-US"/>
        </a:p>
      </dgm:t>
    </dgm:pt>
    <dgm:pt modelId="{AD977B37-C702-45BE-8749-141BF1D22681}" type="pres">
      <dgm:prSet presAssocID="{CF2B339B-4A8A-4959-A4AF-9851AEE11514}" presName="childTextBox" presStyleLbl="fgAccFollowNode1" presStyleIdx="1" presStyleCnt="6">
        <dgm:presLayoutVars>
          <dgm:bulletEnabled val="1"/>
        </dgm:presLayoutVars>
      </dgm:prSet>
      <dgm:spPr/>
      <dgm:t>
        <a:bodyPr/>
        <a:lstStyle/>
        <a:p>
          <a:endParaRPr lang="en-US"/>
        </a:p>
      </dgm:t>
    </dgm:pt>
    <dgm:pt modelId="{2E0315B0-A74C-46EE-A432-806BF9682920}" type="pres">
      <dgm:prSet presAssocID="{05622AEC-DA92-452E-97C5-7900E35D3E7A}" presName="sp" presStyleCnt="0"/>
      <dgm:spPr/>
    </dgm:pt>
    <dgm:pt modelId="{94B1E796-38B8-44CA-ADBF-944A8DBA89C8}" type="pres">
      <dgm:prSet presAssocID="{F74DE1E2-B4F7-43F5-83E5-4ECFE66E7AD2}" presName="arrowAndChildren" presStyleCnt="0"/>
      <dgm:spPr/>
    </dgm:pt>
    <dgm:pt modelId="{72DF1A9A-7A4F-4DF5-A25A-927BB3E82EC7}" type="pres">
      <dgm:prSet presAssocID="{F74DE1E2-B4F7-43F5-83E5-4ECFE66E7AD2}" presName="parentTextArrow" presStyleLbl="node1" presStyleIdx="0" presStyleCnt="3"/>
      <dgm:spPr/>
      <dgm:t>
        <a:bodyPr/>
        <a:lstStyle/>
        <a:p>
          <a:endParaRPr lang="en-US"/>
        </a:p>
      </dgm:t>
    </dgm:pt>
    <dgm:pt modelId="{EE31DFCA-CBF4-46E8-BCF7-8689A9317FC2}" type="pres">
      <dgm:prSet presAssocID="{F74DE1E2-B4F7-43F5-83E5-4ECFE66E7AD2}" presName="arrow" presStyleLbl="node1" presStyleIdx="1" presStyleCnt="3"/>
      <dgm:spPr/>
      <dgm:t>
        <a:bodyPr/>
        <a:lstStyle/>
        <a:p>
          <a:endParaRPr lang="en-US"/>
        </a:p>
      </dgm:t>
    </dgm:pt>
    <dgm:pt modelId="{ADC49A67-7432-4B1D-A9B7-6A359516C732}" type="pres">
      <dgm:prSet presAssocID="{F74DE1E2-B4F7-43F5-83E5-4ECFE66E7AD2}" presName="descendantArrow" presStyleCnt="0"/>
      <dgm:spPr/>
    </dgm:pt>
    <dgm:pt modelId="{8736238B-8F52-425D-9801-8981DA020C11}" type="pres">
      <dgm:prSet presAssocID="{8ABF0D52-A27D-40D4-8578-5FEDD40F8FB9}" presName="childTextArrow" presStyleLbl="fgAccFollowNode1" presStyleIdx="2" presStyleCnt="6">
        <dgm:presLayoutVars>
          <dgm:bulletEnabled val="1"/>
        </dgm:presLayoutVars>
      </dgm:prSet>
      <dgm:spPr/>
      <dgm:t>
        <a:bodyPr/>
        <a:lstStyle/>
        <a:p>
          <a:endParaRPr lang="en-US"/>
        </a:p>
      </dgm:t>
    </dgm:pt>
    <dgm:pt modelId="{315F0309-E396-42E6-93BD-D2B0A165C3B6}" type="pres">
      <dgm:prSet presAssocID="{093F02E1-B575-420C-9D54-FA07229C880F}" presName="childTextArrow" presStyleLbl="fgAccFollowNode1" presStyleIdx="3" presStyleCnt="6">
        <dgm:presLayoutVars>
          <dgm:bulletEnabled val="1"/>
        </dgm:presLayoutVars>
      </dgm:prSet>
      <dgm:spPr/>
      <dgm:t>
        <a:bodyPr/>
        <a:lstStyle/>
        <a:p>
          <a:endParaRPr lang="en-US"/>
        </a:p>
      </dgm:t>
    </dgm:pt>
    <dgm:pt modelId="{00ADF178-A501-4B93-822F-88E66B98691B}" type="pres">
      <dgm:prSet presAssocID="{4E0671B7-9F26-4478-B9D9-2CEE746A51B8}" presName="sp" presStyleCnt="0"/>
      <dgm:spPr/>
    </dgm:pt>
    <dgm:pt modelId="{A0357AF7-BC35-453B-A72D-3F0703BADE90}" type="pres">
      <dgm:prSet presAssocID="{67F6AD88-41E7-49BF-A1C0-573ABF08E65E}" presName="arrowAndChildren" presStyleCnt="0"/>
      <dgm:spPr/>
    </dgm:pt>
    <dgm:pt modelId="{E49ECBA8-05C6-490D-8B8D-A477CA19D7CB}" type="pres">
      <dgm:prSet presAssocID="{67F6AD88-41E7-49BF-A1C0-573ABF08E65E}" presName="parentTextArrow" presStyleLbl="node1" presStyleIdx="1" presStyleCnt="3"/>
      <dgm:spPr/>
      <dgm:t>
        <a:bodyPr/>
        <a:lstStyle/>
        <a:p>
          <a:endParaRPr lang="en-US"/>
        </a:p>
      </dgm:t>
    </dgm:pt>
    <dgm:pt modelId="{DCD2C057-1642-4100-820B-66DE46CBE02C}" type="pres">
      <dgm:prSet presAssocID="{67F6AD88-41E7-49BF-A1C0-573ABF08E65E}" presName="arrow" presStyleLbl="node1" presStyleIdx="2" presStyleCnt="3"/>
      <dgm:spPr/>
      <dgm:t>
        <a:bodyPr/>
        <a:lstStyle/>
        <a:p>
          <a:endParaRPr lang="en-US"/>
        </a:p>
      </dgm:t>
    </dgm:pt>
    <dgm:pt modelId="{B00797B0-1214-4152-9CCA-CFC68B87F1AA}" type="pres">
      <dgm:prSet presAssocID="{67F6AD88-41E7-49BF-A1C0-573ABF08E65E}" presName="descendantArrow" presStyleCnt="0"/>
      <dgm:spPr/>
    </dgm:pt>
    <dgm:pt modelId="{6DA992A0-049C-4C3A-8926-A9DE12E28819}" type="pres">
      <dgm:prSet presAssocID="{277EAAB8-4366-48FC-9C2B-84E68C0743C0}" presName="childTextArrow" presStyleLbl="fgAccFollowNode1" presStyleIdx="4" presStyleCnt="6">
        <dgm:presLayoutVars>
          <dgm:bulletEnabled val="1"/>
        </dgm:presLayoutVars>
      </dgm:prSet>
      <dgm:spPr/>
      <dgm:t>
        <a:bodyPr/>
        <a:lstStyle/>
        <a:p>
          <a:endParaRPr lang="en-US"/>
        </a:p>
      </dgm:t>
    </dgm:pt>
    <dgm:pt modelId="{866FB216-AB85-452A-8DFF-BE3E2957AD40}" type="pres">
      <dgm:prSet presAssocID="{65120D9C-376B-4F64-AE93-060FF10A43BF}" presName="childTextArrow" presStyleLbl="fgAccFollowNode1" presStyleIdx="5" presStyleCnt="6">
        <dgm:presLayoutVars>
          <dgm:bulletEnabled val="1"/>
        </dgm:presLayoutVars>
      </dgm:prSet>
      <dgm:spPr/>
      <dgm:t>
        <a:bodyPr/>
        <a:lstStyle/>
        <a:p>
          <a:endParaRPr lang="en-US"/>
        </a:p>
      </dgm:t>
    </dgm:pt>
  </dgm:ptLst>
  <dgm:cxnLst>
    <dgm:cxn modelId="{E87886A3-A278-4664-A0E4-8A00B90BEA58}" srcId="{F74DE1E2-B4F7-43F5-83E5-4ECFE66E7AD2}" destId="{093F02E1-B575-420C-9D54-FA07229C880F}" srcOrd="1" destOrd="0" parTransId="{65A0C433-A9BC-4D6F-B76E-AC39766C753A}" sibTransId="{BC4C8357-3248-426A-B84B-5E2FE27851D9}"/>
    <dgm:cxn modelId="{E3C54189-F6A1-4BB7-98AC-3A757B5BF540}" type="presOf" srcId="{F74DE1E2-B4F7-43F5-83E5-4ECFE66E7AD2}" destId="{72DF1A9A-7A4F-4DF5-A25A-927BB3E82EC7}" srcOrd="0" destOrd="0" presId="urn:microsoft.com/office/officeart/2005/8/layout/process4"/>
    <dgm:cxn modelId="{E934DE4D-EB45-4196-BAB9-825DD846CC0D}" type="presOf" srcId="{CF2B339B-4A8A-4959-A4AF-9851AEE11514}" destId="{AD977B37-C702-45BE-8749-141BF1D22681}" srcOrd="0" destOrd="0" presId="urn:microsoft.com/office/officeart/2005/8/layout/process4"/>
    <dgm:cxn modelId="{720FD01B-275D-4D65-9C87-DA2095A4ADF4}" type="presOf" srcId="{D9045949-D880-4DD5-81C7-9CC1E7F6BF37}" destId="{C7E462B7-AA02-4CD0-8E8F-CC2ECDEAFA30}" srcOrd="0" destOrd="0" presId="urn:microsoft.com/office/officeart/2005/8/layout/process4"/>
    <dgm:cxn modelId="{4209069C-E7C4-471D-8791-89F739712FC5}" srcId="{F74DE1E2-B4F7-43F5-83E5-4ECFE66E7AD2}" destId="{8ABF0D52-A27D-40D4-8578-5FEDD40F8FB9}" srcOrd="0" destOrd="0" parTransId="{1B3F91D8-8894-47AC-A2A8-10984326515D}" sibTransId="{C76002CE-9FFC-43C9-89C6-437E2A207931}"/>
    <dgm:cxn modelId="{12C00560-57E0-4784-A6E6-FAA9DABCF08E}" type="presOf" srcId="{093F02E1-B575-420C-9D54-FA07229C880F}" destId="{315F0309-E396-42E6-93BD-D2B0A165C3B6}" srcOrd="0" destOrd="0" presId="urn:microsoft.com/office/officeart/2005/8/layout/process4"/>
    <dgm:cxn modelId="{7BF096C2-7AC3-4327-8E62-4BF22CBF423A}" type="presOf" srcId="{67F6AD88-41E7-49BF-A1C0-573ABF08E65E}" destId="{DCD2C057-1642-4100-820B-66DE46CBE02C}" srcOrd="1" destOrd="0" presId="urn:microsoft.com/office/officeart/2005/8/layout/process4"/>
    <dgm:cxn modelId="{FC67B5F1-92F1-4EE4-9DCE-D87098E52144}" srcId="{C15DD8F2-060B-4777-90BE-0ED5692301B4}" destId="{F74DE1E2-B4F7-43F5-83E5-4ECFE66E7AD2}" srcOrd="1" destOrd="0" parTransId="{E1A8CD64-7185-45BB-A085-C7C8F5F1B773}" sibTransId="{05622AEC-DA92-452E-97C5-7900E35D3E7A}"/>
    <dgm:cxn modelId="{9E708618-EF85-455E-9EEE-EA8560774423}" type="presOf" srcId="{D52F1A97-BDDF-435A-A915-B837B23C8C78}" destId="{8ABB34E6-1B87-4B30-964A-A75D4C9C3B94}" srcOrd="1" destOrd="0" presId="urn:microsoft.com/office/officeart/2005/8/layout/process4"/>
    <dgm:cxn modelId="{26835D20-93C0-4193-BFC9-1C8BB26CD770}" type="presOf" srcId="{F74DE1E2-B4F7-43F5-83E5-4ECFE66E7AD2}" destId="{EE31DFCA-CBF4-46E8-BCF7-8689A9317FC2}" srcOrd="1" destOrd="0" presId="urn:microsoft.com/office/officeart/2005/8/layout/process4"/>
    <dgm:cxn modelId="{1B6C0418-6A2F-4C13-8810-4AE6E7F9FA61}" type="presOf" srcId="{D52F1A97-BDDF-435A-A915-B837B23C8C78}" destId="{1E479511-7A13-47AC-82FD-424DF951E639}" srcOrd="0" destOrd="0" presId="urn:microsoft.com/office/officeart/2005/8/layout/process4"/>
    <dgm:cxn modelId="{65728718-C8A3-457B-9143-9C3D50A34FAF}" srcId="{D52F1A97-BDDF-435A-A915-B837B23C8C78}" destId="{D9045949-D880-4DD5-81C7-9CC1E7F6BF37}" srcOrd="0" destOrd="0" parTransId="{DADA58B0-40E0-4426-9AAB-1DD434BB9BF3}" sibTransId="{F1790ACF-7BA6-463D-AF00-8A7E56734421}"/>
    <dgm:cxn modelId="{6A4474C0-D012-4704-9FBB-C51AE9BCA183}" type="presOf" srcId="{277EAAB8-4366-48FC-9C2B-84E68C0743C0}" destId="{6DA992A0-049C-4C3A-8926-A9DE12E28819}" srcOrd="0" destOrd="0" presId="urn:microsoft.com/office/officeart/2005/8/layout/process4"/>
    <dgm:cxn modelId="{0B61C167-AA4E-4369-9910-4AF7F83C7293}" type="presOf" srcId="{67F6AD88-41E7-49BF-A1C0-573ABF08E65E}" destId="{E49ECBA8-05C6-490D-8B8D-A477CA19D7CB}" srcOrd="0" destOrd="0" presId="urn:microsoft.com/office/officeart/2005/8/layout/process4"/>
    <dgm:cxn modelId="{389C7131-1042-4E8C-A6D7-40E33AC29292}" srcId="{D52F1A97-BDDF-435A-A915-B837B23C8C78}" destId="{CF2B339B-4A8A-4959-A4AF-9851AEE11514}" srcOrd="1" destOrd="0" parTransId="{19D2A7EC-51FC-46F0-909B-826F26AD3DC6}" sibTransId="{6EF5FC20-0E75-4F84-B9A3-5EE04C04ABC9}"/>
    <dgm:cxn modelId="{9F0E634F-EE6E-4DC2-8932-AD78D3DB4721}" type="presOf" srcId="{65120D9C-376B-4F64-AE93-060FF10A43BF}" destId="{866FB216-AB85-452A-8DFF-BE3E2957AD40}" srcOrd="0" destOrd="0" presId="urn:microsoft.com/office/officeart/2005/8/layout/process4"/>
    <dgm:cxn modelId="{E63BA3FB-1173-43F7-A7A2-FDD59CC8B668}" srcId="{C15DD8F2-060B-4777-90BE-0ED5692301B4}" destId="{67F6AD88-41E7-49BF-A1C0-573ABF08E65E}" srcOrd="0" destOrd="0" parTransId="{860A3D16-01FE-4DA7-BC28-C42F34C50A19}" sibTransId="{4E0671B7-9F26-4478-B9D9-2CEE746A51B8}"/>
    <dgm:cxn modelId="{6A5DF397-3E85-43C1-B7BA-89C0D4EA3CC8}" srcId="{67F6AD88-41E7-49BF-A1C0-573ABF08E65E}" destId="{277EAAB8-4366-48FC-9C2B-84E68C0743C0}" srcOrd="0" destOrd="0" parTransId="{874CF584-33F2-4750-9CFD-7452DAA0CF06}" sibTransId="{8BBBB709-7CC5-4D5F-84F6-2DE643F8BF9F}"/>
    <dgm:cxn modelId="{5BD9CD10-2089-42E8-BDB7-04B3D9C6A059}" type="presOf" srcId="{8ABF0D52-A27D-40D4-8578-5FEDD40F8FB9}" destId="{8736238B-8F52-425D-9801-8981DA020C11}" srcOrd="0" destOrd="0" presId="urn:microsoft.com/office/officeart/2005/8/layout/process4"/>
    <dgm:cxn modelId="{0DF8A468-1ECD-48DD-AFDD-A9440625C771}" type="presOf" srcId="{C15DD8F2-060B-4777-90BE-0ED5692301B4}" destId="{3D7DD8EB-0CE2-4F2A-8BF5-315E19EA1348}" srcOrd="0" destOrd="0" presId="urn:microsoft.com/office/officeart/2005/8/layout/process4"/>
    <dgm:cxn modelId="{14B5A04D-B1EF-4BC5-A813-815F7F21F61B}" srcId="{67F6AD88-41E7-49BF-A1C0-573ABF08E65E}" destId="{65120D9C-376B-4F64-AE93-060FF10A43BF}" srcOrd="1" destOrd="0" parTransId="{958DB720-2413-4C2E-994E-41A432DD2C05}" sibTransId="{EEA72217-2E4E-4862-9F3C-078C640C20AF}"/>
    <dgm:cxn modelId="{1764BE3F-46B9-414B-9CC9-1CF1B5F1A1F2}" srcId="{C15DD8F2-060B-4777-90BE-0ED5692301B4}" destId="{D52F1A97-BDDF-435A-A915-B837B23C8C78}" srcOrd="2" destOrd="0" parTransId="{1601A414-1034-476A-8293-4688D84660A3}" sibTransId="{297E898E-343C-40D6-B4E4-8A72B2CA5899}"/>
    <dgm:cxn modelId="{D9A3BEF9-4680-4654-BD18-B0C8F73B2B78}" type="presParOf" srcId="{3D7DD8EB-0CE2-4F2A-8BF5-315E19EA1348}" destId="{2F8D8548-614C-4486-AE9F-C9EEF09C1EB3}" srcOrd="0" destOrd="0" presId="urn:microsoft.com/office/officeart/2005/8/layout/process4"/>
    <dgm:cxn modelId="{3E8E0C43-6F9C-4CB1-AE6E-EBCBE0014978}" type="presParOf" srcId="{2F8D8548-614C-4486-AE9F-C9EEF09C1EB3}" destId="{1E479511-7A13-47AC-82FD-424DF951E639}" srcOrd="0" destOrd="0" presId="urn:microsoft.com/office/officeart/2005/8/layout/process4"/>
    <dgm:cxn modelId="{F6E537BF-624A-4CA1-ACC5-2164BE6F76EB}" type="presParOf" srcId="{2F8D8548-614C-4486-AE9F-C9EEF09C1EB3}" destId="{8ABB34E6-1B87-4B30-964A-A75D4C9C3B94}" srcOrd="1" destOrd="0" presId="urn:microsoft.com/office/officeart/2005/8/layout/process4"/>
    <dgm:cxn modelId="{02029301-248F-495A-B208-51A0D24F6204}" type="presParOf" srcId="{2F8D8548-614C-4486-AE9F-C9EEF09C1EB3}" destId="{30FFA7CD-BE29-42F4-8830-93760B6C6687}" srcOrd="2" destOrd="0" presId="urn:microsoft.com/office/officeart/2005/8/layout/process4"/>
    <dgm:cxn modelId="{30033CA8-FE58-4877-8A5D-3E55C6B72809}" type="presParOf" srcId="{30FFA7CD-BE29-42F4-8830-93760B6C6687}" destId="{C7E462B7-AA02-4CD0-8E8F-CC2ECDEAFA30}" srcOrd="0" destOrd="0" presId="urn:microsoft.com/office/officeart/2005/8/layout/process4"/>
    <dgm:cxn modelId="{4C070896-9CFB-4903-88BB-D2DE038D8AFD}" type="presParOf" srcId="{30FFA7CD-BE29-42F4-8830-93760B6C6687}" destId="{AD977B37-C702-45BE-8749-141BF1D22681}" srcOrd="1" destOrd="0" presId="urn:microsoft.com/office/officeart/2005/8/layout/process4"/>
    <dgm:cxn modelId="{2717E188-B54E-4C1D-A600-94561CDDE2BB}" type="presParOf" srcId="{3D7DD8EB-0CE2-4F2A-8BF5-315E19EA1348}" destId="{2E0315B0-A74C-46EE-A432-806BF9682920}" srcOrd="1" destOrd="0" presId="urn:microsoft.com/office/officeart/2005/8/layout/process4"/>
    <dgm:cxn modelId="{EB450584-A143-40ED-A05E-A32377ED54EF}" type="presParOf" srcId="{3D7DD8EB-0CE2-4F2A-8BF5-315E19EA1348}" destId="{94B1E796-38B8-44CA-ADBF-944A8DBA89C8}" srcOrd="2" destOrd="0" presId="urn:microsoft.com/office/officeart/2005/8/layout/process4"/>
    <dgm:cxn modelId="{CD3D0F6F-1B98-462B-81A9-1C647E8B0C26}" type="presParOf" srcId="{94B1E796-38B8-44CA-ADBF-944A8DBA89C8}" destId="{72DF1A9A-7A4F-4DF5-A25A-927BB3E82EC7}" srcOrd="0" destOrd="0" presId="urn:microsoft.com/office/officeart/2005/8/layout/process4"/>
    <dgm:cxn modelId="{6A620AB6-F97A-4F2D-8DD8-DF644E763BCF}" type="presParOf" srcId="{94B1E796-38B8-44CA-ADBF-944A8DBA89C8}" destId="{EE31DFCA-CBF4-46E8-BCF7-8689A9317FC2}" srcOrd="1" destOrd="0" presId="urn:microsoft.com/office/officeart/2005/8/layout/process4"/>
    <dgm:cxn modelId="{F32148AC-5288-4D62-B4AD-BA596C9A3BB4}" type="presParOf" srcId="{94B1E796-38B8-44CA-ADBF-944A8DBA89C8}" destId="{ADC49A67-7432-4B1D-A9B7-6A359516C732}" srcOrd="2" destOrd="0" presId="urn:microsoft.com/office/officeart/2005/8/layout/process4"/>
    <dgm:cxn modelId="{D2486E56-6CF4-4A82-892A-15D453151F8F}" type="presParOf" srcId="{ADC49A67-7432-4B1D-A9B7-6A359516C732}" destId="{8736238B-8F52-425D-9801-8981DA020C11}" srcOrd="0" destOrd="0" presId="urn:microsoft.com/office/officeart/2005/8/layout/process4"/>
    <dgm:cxn modelId="{79176AC4-0E31-4611-8AF8-78EBA4FCC4EE}" type="presParOf" srcId="{ADC49A67-7432-4B1D-A9B7-6A359516C732}" destId="{315F0309-E396-42E6-93BD-D2B0A165C3B6}" srcOrd="1" destOrd="0" presId="urn:microsoft.com/office/officeart/2005/8/layout/process4"/>
    <dgm:cxn modelId="{F143569D-8FD1-483F-A28B-FE275010EEB2}" type="presParOf" srcId="{3D7DD8EB-0CE2-4F2A-8BF5-315E19EA1348}" destId="{00ADF178-A501-4B93-822F-88E66B98691B}" srcOrd="3" destOrd="0" presId="urn:microsoft.com/office/officeart/2005/8/layout/process4"/>
    <dgm:cxn modelId="{664F2F01-8363-413D-B938-A74B9D23919F}" type="presParOf" srcId="{3D7DD8EB-0CE2-4F2A-8BF5-315E19EA1348}" destId="{A0357AF7-BC35-453B-A72D-3F0703BADE90}" srcOrd="4" destOrd="0" presId="urn:microsoft.com/office/officeart/2005/8/layout/process4"/>
    <dgm:cxn modelId="{98A74C26-A854-4ED7-964F-CA2D158BC7D8}" type="presParOf" srcId="{A0357AF7-BC35-453B-A72D-3F0703BADE90}" destId="{E49ECBA8-05C6-490D-8B8D-A477CA19D7CB}" srcOrd="0" destOrd="0" presId="urn:microsoft.com/office/officeart/2005/8/layout/process4"/>
    <dgm:cxn modelId="{D6547FC3-3DB6-445B-A5D1-0E4142B0E43F}" type="presParOf" srcId="{A0357AF7-BC35-453B-A72D-3F0703BADE90}" destId="{DCD2C057-1642-4100-820B-66DE46CBE02C}" srcOrd="1" destOrd="0" presId="urn:microsoft.com/office/officeart/2005/8/layout/process4"/>
    <dgm:cxn modelId="{FD1DCF8C-49B8-42A9-8365-416535DEB93D}" type="presParOf" srcId="{A0357AF7-BC35-453B-A72D-3F0703BADE90}" destId="{B00797B0-1214-4152-9CCA-CFC68B87F1AA}" srcOrd="2" destOrd="0" presId="urn:microsoft.com/office/officeart/2005/8/layout/process4"/>
    <dgm:cxn modelId="{D916A37F-EE2F-4807-AA59-B4A6C989D1F1}" type="presParOf" srcId="{B00797B0-1214-4152-9CCA-CFC68B87F1AA}" destId="{6DA992A0-049C-4C3A-8926-A9DE12E28819}" srcOrd="0" destOrd="0" presId="urn:microsoft.com/office/officeart/2005/8/layout/process4"/>
    <dgm:cxn modelId="{4A28DA25-FDB0-44BB-AB3C-29F7C27A6F4C}" type="presParOf" srcId="{B00797B0-1214-4152-9CCA-CFC68B87F1AA}" destId="{866FB216-AB85-452A-8DFF-BE3E2957AD40}"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B34E6-1B87-4B30-964A-A75D4C9C3B94}">
      <dsp:nvSpPr>
        <dsp:cNvPr id="0" name=""/>
        <dsp:cNvSpPr/>
      </dsp:nvSpPr>
      <dsp:spPr>
        <a:xfrm>
          <a:off x="0" y="2148601"/>
          <a:ext cx="7886700" cy="7052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t>Course Placement Criteria</a:t>
          </a:r>
        </a:p>
      </dsp:txBody>
      <dsp:txXfrm>
        <a:off x="0" y="2148601"/>
        <a:ext cx="7886700" cy="380818"/>
      </dsp:txXfrm>
    </dsp:sp>
    <dsp:sp modelId="{C7E462B7-AA02-4CD0-8E8F-CC2ECDEAFA30}">
      <dsp:nvSpPr>
        <dsp:cNvPr id="0" name=""/>
        <dsp:cNvSpPr/>
      </dsp:nvSpPr>
      <dsp:spPr>
        <a:xfrm>
          <a:off x="0" y="2515315"/>
          <a:ext cx="3943349" cy="324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a:t>College-readiness scores relevant to course/program requirements</a:t>
          </a:r>
        </a:p>
      </dsp:txBody>
      <dsp:txXfrm>
        <a:off x="0" y="2515315"/>
        <a:ext cx="3943349" cy="324400"/>
      </dsp:txXfrm>
    </dsp:sp>
    <dsp:sp modelId="{AD977B37-C702-45BE-8749-141BF1D22681}">
      <dsp:nvSpPr>
        <dsp:cNvPr id="0" name=""/>
        <dsp:cNvSpPr/>
      </dsp:nvSpPr>
      <dsp:spPr>
        <a:xfrm>
          <a:off x="3943350" y="2515315"/>
          <a:ext cx="3943349" cy="324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a:t>Other program-specific pre-requisites</a:t>
          </a:r>
        </a:p>
      </dsp:txBody>
      <dsp:txXfrm>
        <a:off x="3943350" y="2515315"/>
        <a:ext cx="3943349" cy="324400"/>
      </dsp:txXfrm>
    </dsp:sp>
    <dsp:sp modelId="{EE31DFCA-CBF4-46E8-BCF7-8689A9317FC2}">
      <dsp:nvSpPr>
        <dsp:cNvPr id="0" name=""/>
        <dsp:cNvSpPr/>
      </dsp:nvSpPr>
      <dsp:spPr>
        <a:xfrm rot="10800000">
          <a:off x="0" y="1074553"/>
          <a:ext cx="7886700" cy="108462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t>Institution of Higher Education Admissions Criteria</a:t>
          </a:r>
        </a:p>
      </dsp:txBody>
      <dsp:txXfrm rot="-10800000">
        <a:off x="0" y="1074553"/>
        <a:ext cx="7886700" cy="380703"/>
      </dsp:txXfrm>
    </dsp:sp>
    <dsp:sp modelId="{8736238B-8F52-425D-9801-8981DA020C11}">
      <dsp:nvSpPr>
        <dsp:cNvPr id="0" name=""/>
        <dsp:cNvSpPr/>
      </dsp:nvSpPr>
      <dsp:spPr>
        <a:xfrm>
          <a:off x="0" y="1455257"/>
          <a:ext cx="3943349" cy="3243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a:t>Selective Institutional Criteria</a:t>
          </a:r>
        </a:p>
      </dsp:txBody>
      <dsp:txXfrm>
        <a:off x="0" y="1455257"/>
        <a:ext cx="3943349" cy="324303"/>
      </dsp:txXfrm>
    </dsp:sp>
    <dsp:sp modelId="{315F0309-E396-42E6-93BD-D2B0A165C3B6}">
      <dsp:nvSpPr>
        <dsp:cNvPr id="0" name=""/>
        <dsp:cNvSpPr/>
      </dsp:nvSpPr>
      <dsp:spPr>
        <a:xfrm>
          <a:off x="3943350" y="1455257"/>
          <a:ext cx="3943349" cy="3243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a:t>Open Enrollment</a:t>
          </a:r>
        </a:p>
      </dsp:txBody>
      <dsp:txXfrm>
        <a:off x="3943350" y="1455257"/>
        <a:ext cx="3943349" cy="324303"/>
      </dsp:txXfrm>
    </dsp:sp>
    <dsp:sp modelId="{DCD2C057-1642-4100-820B-66DE46CBE02C}">
      <dsp:nvSpPr>
        <dsp:cNvPr id="0" name=""/>
        <dsp:cNvSpPr/>
      </dsp:nvSpPr>
      <dsp:spPr>
        <a:xfrm rot="10800000">
          <a:off x="0" y="504"/>
          <a:ext cx="7886700" cy="108462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t>Statewide Eligibility Criteria</a:t>
          </a:r>
        </a:p>
      </dsp:txBody>
      <dsp:txXfrm rot="-10800000">
        <a:off x="0" y="504"/>
        <a:ext cx="7886700" cy="380703"/>
      </dsp:txXfrm>
    </dsp:sp>
    <dsp:sp modelId="{6DA992A0-049C-4C3A-8926-A9DE12E28819}">
      <dsp:nvSpPr>
        <dsp:cNvPr id="0" name=""/>
        <dsp:cNvSpPr/>
      </dsp:nvSpPr>
      <dsp:spPr>
        <a:xfrm>
          <a:off x="0" y="381208"/>
          <a:ext cx="3943349" cy="3243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a:t>College-Ready Assessment Scores</a:t>
          </a:r>
        </a:p>
        <a:p>
          <a:pPr lvl="0" algn="ctr" defTabSz="444500">
            <a:lnSpc>
              <a:spcPct val="90000"/>
            </a:lnSpc>
            <a:spcBef>
              <a:spcPct val="0"/>
            </a:spcBef>
            <a:spcAft>
              <a:spcPct val="35000"/>
            </a:spcAft>
          </a:pPr>
          <a:r>
            <a:rPr lang="en-US" sz="1000" kern="1200" dirty="0"/>
            <a:t>In at least one subject area</a:t>
          </a:r>
        </a:p>
      </dsp:txBody>
      <dsp:txXfrm>
        <a:off x="0" y="381208"/>
        <a:ext cx="3943349" cy="324303"/>
      </dsp:txXfrm>
    </dsp:sp>
    <dsp:sp modelId="{866FB216-AB85-452A-8DFF-BE3E2957AD40}">
      <dsp:nvSpPr>
        <dsp:cNvPr id="0" name=""/>
        <dsp:cNvSpPr/>
      </dsp:nvSpPr>
      <dsp:spPr>
        <a:xfrm>
          <a:off x="3943350" y="381208"/>
          <a:ext cx="3943349" cy="3243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kern="1200" dirty="0"/>
            <a:t>Assessment scores below college-ready, but within one standard error of measurement and has a 3.0+ GPA or receives recommendation</a:t>
          </a:r>
        </a:p>
      </dsp:txBody>
      <dsp:txXfrm>
        <a:off x="3943350" y="381208"/>
        <a:ext cx="3943349" cy="3243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FFE6D49D-0077-4BFF-9E88-A12788315C32}" type="datetimeFigureOut">
              <a:rPr lang="en-US" smtClean="0"/>
              <a:t>11/13/2018</a:t>
            </a:fld>
            <a:endParaRPr lang="en-US"/>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1B6D13A2-F920-4E2E-9058-3B08CAE0DF24}" type="slidenum">
              <a:rPr lang="en-US" smtClean="0"/>
              <a:t>‹#›</a:t>
            </a:fld>
            <a:endParaRPr lang="en-US"/>
          </a:p>
        </p:txBody>
      </p:sp>
    </p:spTree>
    <p:extLst>
      <p:ext uri="{BB962C8B-B14F-4D97-AF65-F5344CB8AC3E}">
        <p14:creationId xmlns:p14="http://schemas.microsoft.com/office/powerpoint/2010/main" val="1479026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vl1pPr>
          </a:lstStyle>
          <a:p>
            <a:fld id="{340DA476-DA7B-40DB-8912-AFF1E98616B2}" type="datetimeFigureOut">
              <a:rPr lang="en-US" smtClean="0"/>
              <a:t>11/13/2018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vl1pPr>
          </a:lstStyle>
          <a:p>
            <a:fld id="{EB95A6AB-5149-40E7-8DDD-24286C7756C2}" type="slidenum">
              <a:rPr lang="en-US" smtClean="0"/>
              <a:t>‹#›</a:t>
            </a:fld>
            <a:endParaRPr lang="en-US"/>
          </a:p>
        </p:txBody>
      </p:sp>
    </p:spTree>
    <p:extLst>
      <p:ext uri="{BB962C8B-B14F-4D97-AF65-F5344CB8AC3E}">
        <p14:creationId xmlns:p14="http://schemas.microsoft.com/office/powerpoint/2010/main" val="3166799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District cannot dictate where you can take college courses</a:t>
            </a:r>
          </a:p>
        </p:txBody>
      </p:sp>
      <p:sp>
        <p:nvSpPr>
          <p:cNvPr id="4" name="Slide Number Placeholder 3"/>
          <p:cNvSpPr>
            <a:spLocks noGrp="1"/>
          </p:cNvSpPr>
          <p:nvPr>
            <p:ph type="sldNum" sz="quarter" idx="10"/>
          </p:nvPr>
        </p:nvSpPr>
        <p:spPr/>
        <p:txBody>
          <a:bodyPr/>
          <a:lstStyle/>
          <a:p>
            <a:fld id="{EB95A6AB-5149-40E7-8DDD-24286C7756C2}" type="slidenum">
              <a:rPr lang="en-US" smtClean="0"/>
              <a:t>3</a:t>
            </a:fld>
            <a:endParaRPr lang="en-US"/>
          </a:p>
        </p:txBody>
      </p:sp>
    </p:spTree>
    <p:extLst>
      <p:ext uri="{BB962C8B-B14F-4D97-AF65-F5344CB8AC3E}">
        <p14:creationId xmlns:p14="http://schemas.microsoft.com/office/powerpoint/2010/main" val="3291779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Most colleges/universities will accept ACT and/or SAT scores for admission and course placement.  As discussed earlier, typically, ACT or SAT test scores are required by colleges/universities with competitive admissions processes.  </a:t>
            </a:r>
          </a:p>
          <a:p>
            <a:endParaRPr lang="en-US" altLang="en-US"/>
          </a:p>
          <a:p>
            <a:r>
              <a:rPr lang="en-US" altLang="en-US"/>
              <a:t>Most do not require the additional writing portion of the ACT</a:t>
            </a:r>
          </a:p>
          <a:p>
            <a:endParaRPr lang="en-US" altLang="en-US"/>
          </a:p>
          <a:p>
            <a:r>
              <a:rPr lang="en-US" altLang="en-US"/>
              <a:t>If you are unable to take the ACT during one of the scheduled test dates, students are able to take the ACT Residual Assessment at a local college/university.  For example, these tests are offered locally through The University of Akron and Kent State University in Kent and at the Stark Campus.  The residual ACT test is an actual ACT assessment, but the results are only valid at the college/university where you take the test.  They cannot be transferred to another institution.</a:t>
            </a:r>
          </a:p>
          <a:p>
            <a:endParaRPr lang="en-US" altLang="en-US"/>
          </a:p>
          <a:p>
            <a:r>
              <a:rPr lang="en-US" altLang="en-US"/>
              <a:t>Middle school students can take the ACT.  The do need to complete a paper application which is available through the school counselor.</a:t>
            </a:r>
          </a:p>
          <a:p>
            <a:endParaRPr lang="en-US" altLang="en-US"/>
          </a:p>
          <a:p>
            <a:r>
              <a:rPr lang="en-US" altLang="en-US"/>
              <a:t>You can have your test scores sent to up to 4 colleges for free.</a:t>
            </a:r>
          </a:p>
          <a:p>
            <a:endParaRPr lang="en-US" altLang="en-US"/>
          </a:p>
          <a:p>
            <a:r>
              <a:rPr lang="en-US" altLang="en-US"/>
              <a:t>You can retake the ACT up to 10 times maximum.</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4064" indent="-286179">
              <a:defRPr>
                <a:solidFill>
                  <a:schemeClr val="tx1"/>
                </a:solidFill>
                <a:latin typeface="Tahoma" panose="020B0604030504040204" pitchFamily="34" charset="0"/>
                <a:ea typeface="MS PGothic" panose="020B0600070205080204" pitchFamily="34" charset="-128"/>
              </a:defRPr>
            </a:lvl2pPr>
            <a:lvl3pPr marL="1144715" indent="-228943">
              <a:defRPr>
                <a:solidFill>
                  <a:schemeClr val="tx1"/>
                </a:solidFill>
                <a:latin typeface="Tahoma" panose="020B0604030504040204" pitchFamily="34" charset="0"/>
                <a:ea typeface="MS PGothic" panose="020B0600070205080204" pitchFamily="34" charset="-128"/>
              </a:defRPr>
            </a:lvl3pPr>
            <a:lvl4pPr marL="1602600" indent="-228943">
              <a:defRPr>
                <a:solidFill>
                  <a:schemeClr val="tx1"/>
                </a:solidFill>
                <a:latin typeface="Tahoma" panose="020B0604030504040204" pitchFamily="34" charset="0"/>
                <a:ea typeface="MS PGothic" panose="020B0600070205080204" pitchFamily="34" charset="-128"/>
              </a:defRPr>
            </a:lvl4pPr>
            <a:lvl5pPr marL="2060486" indent="-228943">
              <a:defRPr>
                <a:solidFill>
                  <a:schemeClr val="tx1"/>
                </a:solidFill>
                <a:latin typeface="Tahoma" panose="020B0604030504040204" pitchFamily="34" charset="0"/>
                <a:ea typeface="MS PGothic" panose="020B0600070205080204" pitchFamily="34" charset="-128"/>
              </a:defRPr>
            </a:lvl5pPr>
            <a:lvl6pPr marL="2518372"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6258"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34144"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92029"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E2430FEF-5EC3-4362-B226-B4A0427CFDFE}" type="slidenum">
              <a:rPr lang="en-US" altLang="en-US" smtClean="0"/>
              <a:pPr/>
              <a:t>6</a:t>
            </a:fld>
            <a:endParaRPr lang="en-US" altLang="en-US"/>
          </a:p>
        </p:txBody>
      </p:sp>
    </p:spTree>
    <p:extLst>
      <p:ext uri="{BB962C8B-B14F-4D97-AF65-F5344CB8AC3E}">
        <p14:creationId xmlns:p14="http://schemas.microsoft.com/office/powerpoint/2010/main" val="4185270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Similar information as with ACT</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4064" indent="-286179">
              <a:defRPr>
                <a:solidFill>
                  <a:schemeClr val="tx1"/>
                </a:solidFill>
                <a:latin typeface="Tahoma" panose="020B0604030504040204" pitchFamily="34" charset="0"/>
                <a:ea typeface="MS PGothic" panose="020B0600070205080204" pitchFamily="34" charset="-128"/>
              </a:defRPr>
            </a:lvl2pPr>
            <a:lvl3pPr marL="1144715" indent="-228943">
              <a:defRPr>
                <a:solidFill>
                  <a:schemeClr val="tx1"/>
                </a:solidFill>
                <a:latin typeface="Tahoma" panose="020B0604030504040204" pitchFamily="34" charset="0"/>
                <a:ea typeface="MS PGothic" panose="020B0600070205080204" pitchFamily="34" charset="-128"/>
              </a:defRPr>
            </a:lvl3pPr>
            <a:lvl4pPr marL="1602600" indent="-228943">
              <a:defRPr>
                <a:solidFill>
                  <a:schemeClr val="tx1"/>
                </a:solidFill>
                <a:latin typeface="Tahoma" panose="020B0604030504040204" pitchFamily="34" charset="0"/>
                <a:ea typeface="MS PGothic" panose="020B0600070205080204" pitchFamily="34" charset="-128"/>
              </a:defRPr>
            </a:lvl4pPr>
            <a:lvl5pPr marL="2060486" indent="-228943">
              <a:defRPr>
                <a:solidFill>
                  <a:schemeClr val="tx1"/>
                </a:solidFill>
                <a:latin typeface="Tahoma" panose="020B0604030504040204" pitchFamily="34" charset="0"/>
                <a:ea typeface="MS PGothic" panose="020B0600070205080204" pitchFamily="34" charset="-128"/>
              </a:defRPr>
            </a:lvl5pPr>
            <a:lvl6pPr marL="2518372"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6258"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34144"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92029"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BF997776-8A9B-4E21-86EC-CB9B70B3FEAC}" type="slidenum">
              <a:rPr lang="en-US" altLang="en-US" smtClean="0"/>
              <a:pPr/>
              <a:t>7</a:t>
            </a:fld>
            <a:endParaRPr lang="en-US" altLang="en-US"/>
          </a:p>
        </p:txBody>
      </p:sp>
    </p:spTree>
    <p:extLst>
      <p:ext uri="{BB962C8B-B14F-4D97-AF65-F5344CB8AC3E}">
        <p14:creationId xmlns:p14="http://schemas.microsoft.com/office/powerpoint/2010/main" val="14961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While CCP is a great program, it does have some limitations.</a:t>
            </a:r>
          </a:p>
          <a:p>
            <a:pPr eaLnBrk="1" hangingPunct="1">
              <a:spcBef>
                <a:spcPct val="0"/>
              </a:spcBef>
            </a:pPr>
            <a:endParaRPr lang="en-US" altLang="en-US"/>
          </a:p>
          <a:p>
            <a:pPr eaLnBrk="1" hangingPunct="1">
              <a:spcBef>
                <a:spcPct val="0"/>
              </a:spcBef>
            </a:pPr>
            <a:r>
              <a:rPr lang="en-US" altLang="en-US"/>
              <a:t>There is a limit of no more than 30 college credits per year (a year includes any courses taken in Summer, Fall or Spring).  </a:t>
            </a:r>
          </a:p>
          <a:p>
            <a:pPr eaLnBrk="1" hangingPunct="1">
              <a:spcBef>
                <a:spcPct val="0"/>
              </a:spcBef>
            </a:pPr>
            <a:endParaRPr lang="en-US" altLang="en-US"/>
          </a:p>
          <a:p>
            <a:pPr eaLnBrk="1" hangingPunct="1">
              <a:spcBef>
                <a:spcPct val="0"/>
              </a:spcBef>
            </a:pPr>
            <a:r>
              <a:rPr lang="en-US" altLang="en-US"/>
              <a:t>The majority of students participating in CCP do so by taking 1-2 courses per semester (approximately 3-6 college credits).  </a:t>
            </a:r>
          </a:p>
          <a:p>
            <a:pPr eaLnBrk="1" hangingPunct="1">
              <a:spcBef>
                <a:spcPct val="0"/>
              </a:spcBef>
            </a:pPr>
            <a:endParaRPr lang="en-US" altLang="en-US"/>
          </a:p>
          <a:p>
            <a:pPr eaLnBrk="1" hangingPunct="1">
              <a:spcBef>
                <a:spcPct val="0"/>
              </a:spcBef>
            </a:pPr>
            <a:r>
              <a:rPr lang="en-US" altLang="en-US"/>
              <a:t>Stay in active contact with your school counselor regarding your college schedule!  You may think that it doesn’t matter that you dropped your College English course and took History instead, but you don’t want to end up not being able to graduate high school because you’re lacking in an English credit.  </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4064" indent="-286179">
              <a:defRPr>
                <a:solidFill>
                  <a:schemeClr val="tx1"/>
                </a:solidFill>
                <a:latin typeface="Tahoma" panose="020B0604030504040204" pitchFamily="34" charset="0"/>
                <a:ea typeface="MS PGothic" panose="020B0600070205080204" pitchFamily="34" charset="-128"/>
              </a:defRPr>
            </a:lvl2pPr>
            <a:lvl3pPr marL="1144715" indent="-228943">
              <a:defRPr>
                <a:solidFill>
                  <a:schemeClr val="tx1"/>
                </a:solidFill>
                <a:latin typeface="Tahoma" panose="020B0604030504040204" pitchFamily="34" charset="0"/>
                <a:ea typeface="MS PGothic" panose="020B0600070205080204" pitchFamily="34" charset="-128"/>
              </a:defRPr>
            </a:lvl3pPr>
            <a:lvl4pPr marL="1602600" indent="-228943">
              <a:defRPr>
                <a:solidFill>
                  <a:schemeClr val="tx1"/>
                </a:solidFill>
                <a:latin typeface="Tahoma" panose="020B0604030504040204" pitchFamily="34" charset="0"/>
                <a:ea typeface="MS PGothic" panose="020B0600070205080204" pitchFamily="34" charset="-128"/>
              </a:defRPr>
            </a:lvl4pPr>
            <a:lvl5pPr marL="2060486" indent="-228943">
              <a:defRPr>
                <a:solidFill>
                  <a:schemeClr val="tx1"/>
                </a:solidFill>
                <a:latin typeface="Tahoma" panose="020B0604030504040204" pitchFamily="34" charset="0"/>
                <a:ea typeface="MS PGothic" panose="020B0600070205080204" pitchFamily="34" charset="-128"/>
              </a:defRPr>
            </a:lvl5pPr>
            <a:lvl6pPr marL="2518372"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6258"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34144"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92029"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544DAAB6-B18A-480A-A139-3E7EF6C41292}" type="slidenum">
              <a:rPr lang="en-US" altLang="en-US" smtClean="0">
                <a:solidFill>
                  <a:srgbClr val="000000"/>
                </a:solidFill>
              </a:rPr>
              <a:pPr/>
              <a:t>19</a:t>
            </a:fld>
            <a:endParaRPr lang="en-US" altLang="en-US">
              <a:solidFill>
                <a:srgbClr val="000000"/>
              </a:solidFill>
            </a:endParaRPr>
          </a:p>
        </p:txBody>
      </p:sp>
    </p:spTree>
    <p:extLst>
      <p:ext uri="{BB962C8B-B14F-4D97-AF65-F5344CB8AC3E}">
        <p14:creationId xmlns:p14="http://schemas.microsoft.com/office/powerpoint/2010/main" val="367629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t>This chart illustrates for students/parents how many college credits they may take in a year based on the number of high school credits they are also taking.</a:t>
            </a:r>
          </a:p>
          <a:p>
            <a:pPr eaLnBrk="1" hangingPunct="1">
              <a:spcBef>
                <a:spcPct val="0"/>
              </a:spcBef>
              <a:defRPr/>
            </a:pPr>
            <a:endParaRPr lang="en-US" altLang="en-US" dirty="0"/>
          </a:p>
          <a:p>
            <a:pPr eaLnBrk="1" hangingPunct="1">
              <a:spcBef>
                <a:spcPct val="0"/>
              </a:spcBef>
              <a:defRPr/>
            </a:pPr>
            <a:r>
              <a:rPr lang="en-US" altLang="en-US" dirty="0"/>
              <a:t>Example:  If your student is taking 5 year long courses at their high school for a total of 5 high school credits, using the chart on the screen, how many college credits can they take for the year?  15 credit hours.  </a:t>
            </a:r>
          </a:p>
          <a:p>
            <a:pPr eaLnBrk="1" hangingPunct="1">
              <a:spcBef>
                <a:spcPct val="0"/>
              </a:spcBef>
              <a:defRPr/>
            </a:pPr>
            <a:endParaRPr lang="en-US" altLang="en-US" dirty="0"/>
          </a:p>
          <a:p>
            <a:pPr eaLnBrk="1" hangingPunct="1">
              <a:spcBef>
                <a:spcPct val="0"/>
              </a:spcBef>
              <a:defRPr/>
            </a:pPr>
            <a:r>
              <a:rPr lang="en-US" altLang="en-US" dirty="0"/>
              <a:t>What happens if you take a combination of high school and college credits that causes you to go over the 30 CCP hour limit per year?  </a:t>
            </a:r>
          </a:p>
          <a:p>
            <a:pPr marL="171707" indent="-171707">
              <a:spcBef>
                <a:spcPct val="0"/>
              </a:spcBef>
              <a:buFont typeface="Arial" panose="020B0604020202020204" pitchFamily="34" charset="0"/>
              <a:buChar char="•"/>
              <a:defRPr/>
            </a:pPr>
            <a:r>
              <a:rPr lang="en-US" altLang="en-US" dirty="0"/>
              <a:t>Anything over the 30 credit hours is not covered under CCP.  Therefore, you and your parents/guardians are responsible for the full regular cost of tuition, fees, books and supplies for any course(s) that cause you to go over the 30 credit hour limit.  Courses cannot be split.</a:t>
            </a:r>
          </a:p>
          <a:p>
            <a:pPr eaLnBrk="1" hangingPunct="1">
              <a:spcBef>
                <a:spcPct val="0"/>
              </a:spcBef>
              <a:defRPr/>
            </a:pPr>
            <a:endParaRPr lang="en-US" altLang="en-US" dirty="0"/>
          </a:p>
          <a:p>
            <a:pPr eaLnBrk="1" hangingPunct="1">
              <a:spcBef>
                <a:spcPct val="0"/>
              </a:spcBef>
              <a:defRPr/>
            </a:pP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4064" indent="-286179">
              <a:defRPr>
                <a:solidFill>
                  <a:schemeClr val="tx1"/>
                </a:solidFill>
                <a:latin typeface="Tahoma" panose="020B0604030504040204" pitchFamily="34" charset="0"/>
                <a:ea typeface="MS PGothic" panose="020B0600070205080204" pitchFamily="34" charset="-128"/>
              </a:defRPr>
            </a:lvl2pPr>
            <a:lvl3pPr marL="1144715" indent="-228943">
              <a:defRPr>
                <a:solidFill>
                  <a:schemeClr val="tx1"/>
                </a:solidFill>
                <a:latin typeface="Tahoma" panose="020B0604030504040204" pitchFamily="34" charset="0"/>
                <a:ea typeface="MS PGothic" panose="020B0600070205080204" pitchFamily="34" charset="-128"/>
              </a:defRPr>
            </a:lvl3pPr>
            <a:lvl4pPr marL="1602600" indent="-228943">
              <a:defRPr>
                <a:solidFill>
                  <a:schemeClr val="tx1"/>
                </a:solidFill>
                <a:latin typeface="Tahoma" panose="020B0604030504040204" pitchFamily="34" charset="0"/>
                <a:ea typeface="MS PGothic" panose="020B0600070205080204" pitchFamily="34" charset="-128"/>
              </a:defRPr>
            </a:lvl4pPr>
            <a:lvl5pPr marL="2060486" indent="-228943">
              <a:defRPr>
                <a:solidFill>
                  <a:schemeClr val="tx1"/>
                </a:solidFill>
                <a:latin typeface="Tahoma" panose="020B0604030504040204" pitchFamily="34" charset="0"/>
                <a:ea typeface="MS PGothic" panose="020B0600070205080204" pitchFamily="34" charset="-128"/>
              </a:defRPr>
            </a:lvl5pPr>
            <a:lvl6pPr marL="2518372"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6258"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34144"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92029"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D05ADC52-888E-40C2-AC44-525C8D802356}" type="slidenum">
              <a:rPr lang="en-US" altLang="en-US" smtClean="0">
                <a:solidFill>
                  <a:srgbClr val="000000"/>
                </a:solidFill>
              </a:rPr>
              <a:pPr/>
              <a:t>20</a:t>
            </a:fld>
            <a:endParaRPr lang="en-US" altLang="en-US">
              <a:solidFill>
                <a:srgbClr val="000000"/>
              </a:solidFill>
            </a:endParaRPr>
          </a:p>
        </p:txBody>
      </p:sp>
    </p:spTree>
    <p:extLst>
      <p:ext uri="{BB962C8B-B14F-4D97-AF65-F5344CB8AC3E}">
        <p14:creationId xmlns:p14="http://schemas.microsoft.com/office/powerpoint/2010/main" val="3129515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So far, CCP sounds like a great deal!  You get to take college courses for free.</a:t>
            </a:r>
          </a:p>
          <a:p>
            <a:endParaRPr lang="en-US" altLang="en-US"/>
          </a:p>
          <a:p>
            <a:r>
              <a:rPr lang="en-US" altLang="en-US"/>
              <a:t>As part of this step, you want to do some more research.  You will want to see how the course(s) you are planning to take may transfer to the college/university you plan to attend after high school and how they will apply to the degree program you’re interested in pursuing.</a:t>
            </a:r>
          </a:p>
          <a:p>
            <a:endParaRPr lang="en-US" altLang="en-US"/>
          </a:p>
          <a:p>
            <a:r>
              <a:rPr lang="en-US" altLang="en-US"/>
              <a:t>Transfercredit.ohio.gov is one of the most updated websites for this purpose.  In addition, you may want to contact the college/university to which you plan to take your credits to be sure that they will accept the credits and, most importantly, what requirements they will fulfill.  </a:t>
            </a:r>
          </a:p>
          <a:p>
            <a:endParaRPr lang="en-US" altLang="en-US"/>
          </a:p>
          <a:p>
            <a:r>
              <a:rPr lang="en-US" altLang="en-US"/>
              <a:t>Some private colleges/universities or out-of-state public colleges/universities may not be willing to accept CCP credits or may have restrictions on what course credits they will accept.    Do your research!</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4064" indent="-286179">
              <a:defRPr>
                <a:solidFill>
                  <a:schemeClr val="tx1"/>
                </a:solidFill>
                <a:latin typeface="Tahoma" panose="020B0604030504040204" pitchFamily="34" charset="0"/>
                <a:ea typeface="MS PGothic" panose="020B0600070205080204" pitchFamily="34" charset="-128"/>
              </a:defRPr>
            </a:lvl2pPr>
            <a:lvl3pPr marL="1144715" indent="-228943">
              <a:defRPr>
                <a:solidFill>
                  <a:schemeClr val="tx1"/>
                </a:solidFill>
                <a:latin typeface="Tahoma" panose="020B0604030504040204" pitchFamily="34" charset="0"/>
                <a:ea typeface="MS PGothic" panose="020B0600070205080204" pitchFamily="34" charset="-128"/>
              </a:defRPr>
            </a:lvl3pPr>
            <a:lvl4pPr marL="1602600" indent="-228943">
              <a:defRPr>
                <a:solidFill>
                  <a:schemeClr val="tx1"/>
                </a:solidFill>
                <a:latin typeface="Tahoma" panose="020B0604030504040204" pitchFamily="34" charset="0"/>
                <a:ea typeface="MS PGothic" panose="020B0600070205080204" pitchFamily="34" charset="-128"/>
              </a:defRPr>
            </a:lvl4pPr>
            <a:lvl5pPr marL="2060486" indent="-228943">
              <a:defRPr>
                <a:solidFill>
                  <a:schemeClr val="tx1"/>
                </a:solidFill>
                <a:latin typeface="Tahoma" panose="020B0604030504040204" pitchFamily="34" charset="0"/>
                <a:ea typeface="MS PGothic" panose="020B0600070205080204" pitchFamily="34" charset="-128"/>
              </a:defRPr>
            </a:lvl5pPr>
            <a:lvl6pPr marL="2518372"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6258"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34144"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92029"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C1F2ABFE-20E7-4EFC-AE32-E6FE65D0D020}" type="slidenum">
              <a:rPr lang="en-US" altLang="en-US" smtClean="0"/>
              <a:pPr/>
              <a:t>21</a:t>
            </a:fld>
            <a:endParaRPr lang="en-US" altLang="en-US"/>
          </a:p>
        </p:txBody>
      </p:sp>
    </p:spTree>
    <p:extLst>
      <p:ext uri="{BB962C8B-B14F-4D97-AF65-F5344CB8AC3E}">
        <p14:creationId xmlns:p14="http://schemas.microsoft.com/office/powerpoint/2010/main" val="3158246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707" indent="-171707">
              <a:buFontTx/>
              <a:buChar char="•"/>
            </a:pPr>
            <a:r>
              <a:rPr lang="en-US" altLang="en-US"/>
              <a:t>Your schools have sample pathways, and colleges/universities have major sheets and degree pathways as well.</a:t>
            </a:r>
          </a:p>
          <a:p>
            <a:pPr marL="171707" indent="-171707">
              <a:buFontTx/>
              <a:buChar char="•"/>
            </a:pPr>
            <a:endParaRPr lang="en-US" altLang="en-US"/>
          </a:p>
          <a:p>
            <a:pPr marL="171707" indent="-171707">
              <a:buFontTx/>
              <a:buChar char="•"/>
            </a:pPr>
            <a:r>
              <a:rPr lang="en-US" altLang="en-US"/>
              <a:t>Choose classes wisely</a:t>
            </a:r>
          </a:p>
          <a:p>
            <a:pPr marL="171707" indent="-171707">
              <a:buFontTx/>
              <a:buChar char="•"/>
            </a:pPr>
            <a:endParaRPr lang="en-US" altLang="en-US"/>
          </a:p>
          <a:p>
            <a:pPr marL="171707" indent="-171707">
              <a:buFontTx/>
              <a:buChar char="•"/>
            </a:pPr>
            <a:r>
              <a:rPr lang="en-US" altLang="en-US"/>
              <a:t>Meet course prerequisites</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4064" indent="-286179">
              <a:defRPr>
                <a:solidFill>
                  <a:schemeClr val="tx1"/>
                </a:solidFill>
                <a:latin typeface="Tahoma" panose="020B0604030504040204" pitchFamily="34" charset="0"/>
                <a:ea typeface="MS PGothic" panose="020B0600070205080204" pitchFamily="34" charset="-128"/>
              </a:defRPr>
            </a:lvl2pPr>
            <a:lvl3pPr marL="1144715" indent="-228943">
              <a:defRPr>
                <a:solidFill>
                  <a:schemeClr val="tx1"/>
                </a:solidFill>
                <a:latin typeface="Tahoma" panose="020B0604030504040204" pitchFamily="34" charset="0"/>
                <a:ea typeface="MS PGothic" panose="020B0600070205080204" pitchFamily="34" charset="-128"/>
              </a:defRPr>
            </a:lvl3pPr>
            <a:lvl4pPr marL="1602600" indent="-228943">
              <a:defRPr>
                <a:solidFill>
                  <a:schemeClr val="tx1"/>
                </a:solidFill>
                <a:latin typeface="Tahoma" panose="020B0604030504040204" pitchFamily="34" charset="0"/>
                <a:ea typeface="MS PGothic" panose="020B0600070205080204" pitchFamily="34" charset="-128"/>
              </a:defRPr>
            </a:lvl4pPr>
            <a:lvl5pPr marL="2060486" indent="-228943">
              <a:defRPr>
                <a:solidFill>
                  <a:schemeClr val="tx1"/>
                </a:solidFill>
                <a:latin typeface="Tahoma" panose="020B0604030504040204" pitchFamily="34" charset="0"/>
                <a:ea typeface="MS PGothic" panose="020B0600070205080204" pitchFamily="34" charset="-128"/>
              </a:defRPr>
            </a:lvl5pPr>
            <a:lvl6pPr marL="2518372"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6258"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34144"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92029"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EE2CFF64-6BF2-48CA-81C1-CD57A04910CA}" type="slidenum">
              <a:rPr lang="en-US" altLang="en-US" smtClean="0"/>
              <a:pPr/>
              <a:t>25</a:t>
            </a:fld>
            <a:endParaRPr lang="en-US" altLang="en-US"/>
          </a:p>
        </p:txBody>
      </p:sp>
    </p:spTree>
    <p:extLst>
      <p:ext uri="{BB962C8B-B14F-4D97-AF65-F5344CB8AC3E}">
        <p14:creationId xmlns:p14="http://schemas.microsoft.com/office/powerpoint/2010/main" val="4045916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4064" indent="-286179">
              <a:defRPr>
                <a:solidFill>
                  <a:schemeClr val="tx1"/>
                </a:solidFill>
                <a:latin typeface="Tahoma" panose="020B0604030504040204" pitchFamily="34" charset="0"/>
                <a:ea typeface="MS PGothic" panose="020B0600070205080204" pitchFamily="34" charset="-128"/>
              </a:defRPr>
            </a:lvl2pPr>
            <a:lvl3pPr marL="1144715" indent="-228943">
              <a:defRPr>
                <a:solidFill>
                  <a:schemeClr val="tx1"/>
                </a:solidFill>
                <a:latin typeface="Tahoma" panose="020B0604030504040204" pitchFamily="34" charset="0"/>
                <a:ea typeface="MS PGothic" panose="020B0600070205080204" pitchFamily="34" charset="-128"/>
              </a:defRPr>
            </a:lvl3pPr>
            <a:lvl4pPr marL="1602600" indent="-228943">
              <a:defRPr>
                <a:solidFill>
                  <a:schemeClr val="tx1"/>
                </a:solidFill>
                <a:latin typeface="Tahoma" panose="020B0604030504040204" pitchFamily="34" charset="0"/>
                <a:ea typeface="MS PGothic" panose="020B0600070205080204" pitchFamily="34" charset="-128"/>
              </a:defRPr>
            </a:lvl4pPr>
            <a:lvl5pPr marL="2060486" indent="-228943">
              <a:defRPr>
                <a:solidFill>
                  <a:schemeClr val="tx1"/>
                </a:solidFill>
                <a:latin typeface="Tahoma" panose="020B0604030504040204" pitchFamily="34" charset="0"/>
                <a:ea typeface="MS PGothic" panose="020B0600070205080204" pitchFamily="34" charset="-128"/>
              </a:defRPr>
            </a:lvl5pPr>
            <a:lvl6pPr marL="2518372"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6258"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34144"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92029"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79EB3539-2F55-409B-BD9B-83832A9CCFD8}" type="slidenum">
              <a:rPr lang="en-US" altLang="en-US" smtClean="0"/>
              <a:pPr/>
              <a:t>26</a:t>
            </a:fld>
            <a:endParaRPr lang="en-US" altLang="en-US"/>
          </a:p>
        </p:txBody>
      </p:sp>
    </p:spTree>
    <p:extLst>
      <p:ext uri="{BB962C8B-B14F-4D97-AF65-F5344CB8AC3E}">
        <p14:creationId xmlns:p14="http://schemas.microsoft.com/office/powerpoint/2010/main" val="2235988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You move?</a:t>
            </a:r>
          </a:p>
          <a:p>
            <a:pPr marL="171707" indent="-171707">
              <a:buFont typeface="Arial" panose="020B0604020202020204" pitchFamily="34" charset="0"/>
              <a:buChar char="•"/>
              <a:defRPr/>
            </a:pPr>
            <a:r>
              <a:rPr lang="en-US" dirty="0"/>
              <a:t>Let the college/university know your new address</a:t>
            </a:r>
          </a:p>
          <a:p>
            <a:pPr>
              <a:defRPr/>
            </a:pPr>
            <a:endParaRPr lang="en-US" dirty="0"/>
          </a:p>
          <a:p>
            <a:pPr>
              <a:defRPr/>
            </a:pPr>
            <a:r>
              <a:rPr lang="en-US" dirty="0"/>
              <a:t>You decide you want to drop a class?</a:t>
            </a:r>
          </a:p>
          <a:p>
            <a:pPr marL="171707" indent="-171707">
              <a:buFont typeface="Arial" panose="020B0604020202020204" pitchFamily="34" charset="0"/>
              <a:buChar char="•"/>
              <a:defRPr/>
            </a:pPr>
            <a:r>
              <a:rPr lang="en-US" dirty="0"/>
              <a:t>Make sure you know the deadline dates to drop or withdraw from a college class</a:t>
            </a:r>
          </a:p>
          <a:p>
            <a:pPr marL="171707" indent="-171707">
              <a:buFont typeface="Arial" panose="020B0604020202020204" pitchFamily="34" charset="0"/>
              <a:buChar char="•"/>
              <a:defRPr/>
            </a:pPr>
            <a:r>
              <a:rPr lang="en-US" dirty="0"/>
              <a:t>Talk about the option with your school counselor and/or college academic advisor</a:t>
            </a:r>
          </a:p>
          <a:p>
            <a:pPr marL="171707" indent="-171707">
              <a:buFont typeface="Arial" panose="020B0604020202020204" pitchFamily="34" charset="0"/>
              <a:buChar char="•"/>
              <a:defRPr/>
            </a:pPr>
            <a:r>
              <a:rPr lang="en-US" dirty="0"/>
              <a:t>May be better to drop a class than to risk the impact of a failing grade on your GPA</a:t>
            </a:r>
          </a:p>
          <a:p>
            <a:pPr>
              <a:buFont typeface="Arial" panose="020B0604020202020204" pitchFamily="34" charset="0"/>
              <a:buNone/>
              <a:defRPr/>
            </a:pPr>
            <a:endParaRPr lang="en-US" dirty="0"/>
          </a:p>
          <a:p>
            <a:pPr>
              <a:defRPr/>
            </a:pPr>
            <a:r>
              <a:rPr lang="en-US" dirty="0"/>
              <a:t>You receive a grade of W, F, SF, or NF? </a:t>
            </a:r>
          </a:p>
          <a:p>
            <a:pPr marL="171707" indent="-171707">
              <a:buFont typeface="Arial" panose="020B0604020202020204" pitchFamily="34" charset="0"/>
              <a:buChar char="•"/>
              <a:defRPr/>
            </a:pPr>
            <a:r>
              <a:rPr lang="en-US" dirty="0"/>
              <a:t>Your school district may be able to bill you for the course</a:t>
            </a:r>
          </a:p>
          <a:p>
            <a:pPr>
              <a:buFont typeface="Arial" panose="020B0604020202020204" pitchFamily="34" charset="0"/>
              <a:buNone/>
              <a:defRPr/>
            </a:pPr>
            <a:endParaRPr lang="en-US" dirty="0"/>
          </a:p>
          <a:p>
            <a:pPr>
              <a:defRPr/>
            </a:pPr>
            <a:r>
              <a:rPr lang="en-US" dirty="0"/>
              <a:t>You earn a grade you don’t think is fair?</a:t>
            </a:r>
          </a:p>
          <a:p>
            <a:pPr marL="171707" indent="-171707">
              <a:buFont typeface="Arial" panose="020B0604020202020204" pitchFamily="34" charset="0"/>
              <a:buChar char="•"/>
              <a:defRPr/>
            </a:pPr>
            <a:r>
              <a:rPr lang="en-US" dirty="0"/>
              <a:t>Immediately contact your college professor to discuss the grade.  If you aren’t satisfied, then talk to your academic advisor right away about additional processes for appealing your grade.  Most processes are time limited, so don’t delay!</a:t>
            </a:r>
          </a:p>
          <a:p>
            <a:pPr>
              <a:buFont typeface="Arial" panose="020B0604020202020204" pitchFamily="34" charset="0"/>
              <a:buNone/>
              <a:defRPr/>
            </a:pPr>
            <a:endParaRPr lang="en-US" dirty="0"/>
          </a:p>
          <a:p>
            <a:pPr>
              <a:defRPr/>
            </a:pPr>
            <a:r>
              <a:rPr lang="en-US" dirty="0"/>
              <a:t>You have an emergency that impacts your attendance in CCP?</a:t>
            </a:r>
          </a:p>
          <a:p>
            <a:pPr marL="171707" indent="-171707">
              <a:buFont typeface="Arial" panose="020B0604020202020204" pitchFamily="34" charset="0"/>
              <a:buChar char="•"/>
              <a:defRPr/>
            </a:pPr>
            <a:r>
              <a:rPr lang="en-US" dirty="0"/>
              <a:t>Let your professors, academic advisor, and the CCP Office at your college/university know right away to determine if accommodations can be made</a:t>
            </a:r>
          </a:p>
          <a:p>
            <a:pPr marL="171707" indent="-171707">
              <a:buFont typeface="Arial" panose="020B0604020202020204" pitchFamily="34" charset="0"/>
              <a:buChar char="•"/>
              <a:defRPr/>
            </a:pPr>
            <a:r>
              <a:rPr lang="en-US" dirty="0"/>
              <a:t>If you end up on crutches for example, you may be able to receive assistance in parking closer to your classroom.</a:t>
            </a:r>
          </a:p>
          <a:p>
            <a:pPr>
              <a:buFont typeface="Arial" panose="020B0604020202020204" pitchFamily="34" charset="0"/>
              <a:buNone/>
              <a:defRPr/>
            </a:pPr>
            <a:endParaRPr lang="en-US" dirty="0"/>
          </a:p>
          <a:p>
            <a:pPr>
              <a:defRPr/>
            </a:pPr>
            <a:r>
              <a:rPr lang="en-US" dirty="0"/>
              <a:t>You as a parent want information on your student?</a:t>
            </a:r>
          </a:p>
          <a:p>
            <a:pPr marL="171707" indent="-171707">
              <a:buFont typeface="Arial" panose="020B0604020202020204" pitchFamily="34" charset="0"/>
              <a:buChar char="•"/>
              <a:defRPr/>
            </a:pPr>
            <a:r>
              <a:rPr lang="en-US" dirty="0"/>
              <a:t>Talk with your student about completing a FERPA release.  Realize that even with a release, there are limitations to the information you can access.  Your student owns their college academic record.  They are the ones who should be meeting with their professors.  They are the only ones who can request a copy of their college transcripts.</a:t>
            </a:r>
          </a:p>
          <a:p>
            <a:pPr>
              <a:defRPr/>
            </a:pPr>
            <a:endParaRPr lang="en-US"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MS PGothic" panose="020B0600070205080204" pitchFamily="34" charset="-128"/>
              </a:defRPr>
            </a:lvl1pPr>
            <a:lvl2pPr marL="744064" indent="-286179">
              <a:defRPr>
                <a:solidFill>
                  <a:schemeClr val="tx1"/>
                </a:solidFill>
                <a:latin typeface="Tahoma" panose="020B0604030504040204" pitchFamily="34" charset="0"/>
                <a:ea typeface="MS PGothic" panose="020B0600070205080204" pitchFamily="34" charset="-128"/>
              </a:defRPr>
            </a:lvl2pPr>
            <a:lvl3pPr marL="1144715" indent="-228943">
              <a:defRPr>
                <a:solidFill>
                  <a:schemeClr val="tx1"/>
                </a:solidFill>
                <a:latin typeface="Tahoma" panose="020B0604030504040204" pitchFamily="34" charset="0"/>
                <a:ea typeface="MS PGothic" panose="020B0600070205080204" pitchFamily="34" charset="-128"/>
              </a:defRPr>
            </a:lvl3pPr>
            <a:lvl4pPr marL="1602600" indent="-228943">
              <a:defRPr>
                <a:solidFill>
                  <a:schemeClr val="tx1"/>
                </a:solidFill>
                <a:latin typeface="Tahoma" panose="020B0604030504040204" pitchFamily="34" charset="0"/>
                <a:ea typeface="MS PGothic" panose="020B0600070205080204" pitchFamily="34" charset="-128"/>
              </a:defRPr>
            </a:lvl4pPr>
            <a:lvl5pPr marL="2060486" indent="-228943">
              <a:defRPr>
                <a:solidFill>
                  <a:schemeClr val="tx1"/>
                </a:solidFill>
                <a:latin typeface="Tahoma" panose="020B0604030504040204" pitchFamily="34" charset="0"/>
                <a:ea typeface="MS PGothic" panose="020B0600070205080204" pitchFamily="34" charset="-128"/>
              </a:defRPr>
            </a:lvl5pPr>
            <a:lvl6pPr marL="2518372"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6258"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34144"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92029" indent="-228943"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fld id="{D7407752-994C-4EA7-932B-A38E8977CFD9}" type="slidenum">
              <a:rPr lang="en-US" altLang="en-US" smtClean="0"/>
              <a:pPr/>
              <a:t>30</a:t>
            </a:fld>
            <a:endParaRPr lang="en-US" altLang="en-US"/>
          </a:p>
        </p:txBody>
      </p:sp>
    </p:spTree>
    <p:extLst>
      <p:ext uri="{BB962C8B-B14F-4D97-AF65-F5344CB8AC3E}">
        <p14:creationId xmlns:p14="http://schemas.microsoft.com/office/powerpoint/2010/main" val="457352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5" y="0"/>
            <a:ext cx="9144000" cy="5143500"/>
          </a:xfrm>
          <a:prstGeom prst="rect">
            <a:avLst/>
          </a:prstGeom>
        </p:spPr>
      </p:pic>
      <p:pic>
        <p:nvPicPr>
          <p:cNvPr id="13" name="Picture 12"/>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52395" y="4763159"/>
            <a:ext cx="4517081" cy="451708"/>
          </a:xfrm>
          <a:prstGeom prst="rect">
            <a:avLst/>
          </a:prstGeom>
        </p:spPr>
      </p:pic>
      <p:pic>
        <p:nvPicPr>
          <p:cNvPr id="22" name="Picture 21"/>
          <p:cNvPicPr>
            <a:picLocks noChangeAspect="1"/>
          </p:cNvPicPr>
          <p:nvPr userDrawn="1"/>
        </p:nvPicPr>
        <p:blipFill rotWithShape="1">
          <a:blip r:embed="rId4">
            <a:extLst>
              <a:ext uri="{28A0092B-C50C-407E-A947-70E740481C1C}">
                <a14:useLocalDpi xmlns:a14="http://schemas.microsoft.com/office/drawing/2010/main" val="0"/>
              </a:ext>
            </a:extLst>
          </a:blip>
          <a:srcRect b="12471"/>
          <a:stretch/>
        </p:blipFill>
        <p:spPr>
          <a:xfrm>
            <a:off x="-8468" y="-67732"/>
            <a:ext cx="9239595" cy="5232962"/>
          </a:xfrm>
          <a:prstGeom prst="rect">
            <a:avLst/>
          </a:prstGeom>
        </p:spPr>
      </p:pic>
      <p:pic>
        <p:nvPicPr>
          <p:cNvPr id="24" name="Picture 23"/>
          <p:cNvPicPr>
            <a:picLocks noChangeAspect="1"/>
          </p:cNvPicPr>
          <p:nvPr userDrawn="1"/>
        </p:nvPicPr>
        <p:blipFill>
          <a:blip r:embed="rId5">
            <a:alphaModFix amt="78000"/>
            <a:extLst>
              <a:ext uri="{28A0092B-C50C-407E-A947-70E740481C1C}">
                <a14:useLocalDpi xmlns:a14="http://schemas.microsoft.com/office/drawing/2010/main" val="0"/>
              </a:ext>
            </a:extLst>
          </a:blip>
          <a:stretch>
            <a:fillRect/>
          </a:stretch>
        </p:blipFill>
        <p:spPr>
          <a:xfrm>
            <a:off x="-345729" y="-642605"/>
            <a:ext cx="9830328" cy="6382708"/>
          </a:xfrm>
          <a:prstGeom prst="rect">
            <a:avLst/>
          </a:prstGeom>
        </p:spPr>
      </p:pic>
      <p:sp>
        <p:nvSpPr>
          <p:cNvPr id="3" name="Subtitle 2"/>
          <p:cNvSpPr>
            <a:spLocks noGrp="1"/>
          </p:cNvSpPr>
          <p:nvPr>
            <p:ph type="subTitle" idx="1"/>
          </p:nvPr>
        </p:nvSpPr>
        <p:spPr>
          <a:xfrm>
            <a:off x="1143000" y="3446590"/>
            <a:ext cx="6858000" cy="1241822"/>
          </a:xfrm>
        </p:spPr>
        <p:txBody>
          <a:bodyPr>
            <a:normAutofit/>
          </a:bodyPr>
          <a:lstStyle>
            <a:lvl1pPr marL="0" indent="0" algn="ctr">
              <a:buNone/>
              <a:defRPr sz="2000" b="1" i="0">
                <a:solidFill>
                  <a:schemeClr val="bg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p:cNvSpPr>
            <a:spLocks noGrp="1"/>
          </p:cNvSpPr>
          <p:nvPr>
            <p:ph type="ctrTitle"/>
          </p:nvPr>
        </p:nvSpPr>
        <p:spPr>
          <a:xfrm>
            <a:off x="725714" y="723234"/>
            <a:ext cx="7772400" cy="2509748"/>
          </a:xfrm>
        </p:spPr>
        <p:txBody>
          <a:bodyPr anchor="b">
            <a:normAutofit/>
          </a:bodyPr>
          <a:lstStyle>
            <a:lvl1pPr algn="ctr">
              <a:defRPr sz="3600" b="1" i="0" baseline="0">
                <a:solidFill>
                  <a:schemeClr val="bg1"/>
                </a:solidFill>
                <a:latin typeface="Arial Black" charset="0"/>
                <a:ea typeface="Arial Black" charset="0"/>
                <a:cs typeface="Arial Black" charset="0"/>
              </a:defRPr>
            </a:lvl1pPr>
          </a:lstStyle>
          <a:p>
            <a:endParaRPr lang="en-US" dirty="0"/>
          </a:p>
        </p:txBody>
      </p:sp>
      <p:pic>
        <p:nvPicPr>
          <p:cNvPr id="23" name="Picture 2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55833" y="3426544"/>
            <a:ext cx="2761488" cy="1773936"/>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01933" y="3748856"/>
            <a:ext cx="1998134" cy="1427238"/>
          </a:xfrm>
          <a:prstGeom prst="rect">
            <a:avLst/>
          </a:prstGeom>
        </p:spPr>
      </p:pic>
    </p:spTree>
    <p:extLst>
      <p:ext uri="{BB962C8B-B14F-4D97-AF65-F5344CB8AC3E}">
        <p14:creationId xmlns:p14="http://schemas.microsoft.com/office/powerpoint/2010/main" val="98415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lvl1pPr>
              <a:defRPr sz="1800"/>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sz="1800"/>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8C3B8DE-DCD3-E844-A1CD-00ABD5C27D77}" type="datetimeFigureOut">
              <a:rPr lang="en-US" smtClean="0">
                <a:solidFill>
                  <a:prstClr val="white"/>
                </a:solidFill>
              </a:rPr>
              <a:pPr/>
              <a:t>11/13/2018</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8B3B7E3A-A8BC-1542-B6A9-3881FA2AF1D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56307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C3B8DE-DCD3-E844-A1CD-00ABD5C27D77}" type="datetimeFigureOut">
              <a:rPr lang="en-US" smtClean="0">
                <a:solidFill>
                  <a:prstClr val="white"/>
                </a:solidFill>
              </a:rPr>
              <a:pPr/>
              <a:t>11/13/2018</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8B3B7E3A-A8BC-1542-B6A9-3881FA2AF1D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44872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3B8DE-DCD3-E844-A1CD-00ABD5C27D77}" type="datetimeFigureOut">
              <a:rPr lang="en-US" smtClean="0">
                <a:solidFill>
                  <a:prstClr val="white"/>
                </a:solidFill>
              </a:rPr>
              <a:pPr/>
              <a:t>11/13/2018</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8B3B7E3A-A8BC-1542-B6A9-3881FA2AF1D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5533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8C3B8DE-DCD3-E844-A1CD-00ABD5C27D77}"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B7E3A-A8BC-1542-B6A9-3881FA2AF1D4}" type="slidenum">
              <a:rPr lang="en-US" smtClean="0"/>
              <a:t>‹#›</a:t>
            </a:fld>
            <a:endParaRPr lang="en-US"/>
          </a:p>
        </p:txBody>
      </p:sp>
    </p:spTree>
    <p:extLst>
      <p:ext uri="{BB962C8B-B14F-4D97-AF65-F5344CB8AC3E}">
        <p14:creationId xmlns:p14="http://schemas.microsoft.com/office/powerpoint/2010/main" val="71655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C3B8DE-DCD3-E844-A1CD-00ABD5C27D77}"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B7E3A-A8BC-1542-B6A9-3881FA2AF1D4}" type="slidenum">
              <a:rPr lang="en-US" smtClean="0"/>
              <a:t>‹#›</a:t>
            </a:fld>
            <a:endParaRPr lang="en-US"/>
          </a:p>
        </p:txBody>
      </p:sp>
    </p:spTree>
    <p:extLst>
      <p:ext uri="{BB962C8B-B14F-4D97-AF65-F5344CB8AC3E}">
        <p14:creationId xmlns:p14="http://schemas.microsoft.com/office/powerpoint/2010/main" val="6614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lvl1pPr>
              <a:defRPr sz="1800"/>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sz="1800"/>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8C3B8DE-DCD3-E844-A1CD-00ABD5C27D77}"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B7E3A-A8BC-1542-B6A9-3881FA2AF1D4}" type="slidenum">
              <a:rPr lang="en-US" smtClean="0"/>
              <a:t>‹#›</a:t>
            </a:fld>
            <a:endParaRPr lang="en-US"/>
          </a:p>
        </p:txBody>
      </p:sp>
    </p:spTree>
    <p:extLst>
      <p:ext uri="{BB962C8B-B14F-4D97-AF65-F5344CB8AC3E}">
        <p14:creationId xmlns:p14="http://schemas.microsoft.com/office/powerpoint/2010/main" val="149175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C3B8DE-DCD3-E844-A1CD-00ABD5C27D77}" type="datetimeFigureOut">
              <a:rPr lang="en-US" smtClean="0"/>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B7E3A-A8BC-1542-B6A9-3881FA2AF1D4}" type="slidenum">
              <a:rPr lang="en-US" smtClean="0"/>
              <a:t>‹#›</a:t>
            </a:fld>
            <a:endParaRPr lang="en-US"/>
          </a:p>
        </p:txBody>
      </p:sp>
    </p:spTree>
    <p:extLst>
      <p:ext uri="{BB962C8B-B14F-4D97-AF65-F5344CB8AC3E}">
        <p14:creationId xmlns:p14="http://schemas.microsoft.com/office/powerpoint/2010/main" val="101236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3B8DE-DCD3-E844-A1CD-00ABD5C27D77}" type="datetimeFigureOut">
              <a:rPr lang="en-US" smtClean="0"/>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B7E3A-A8BC-1542-B6A9-3881FA2AF1D4}" type="slidenum">
              <a:rPr lang="en-US" smtClean="0"/>
              <a:t>‹#›</a:t>
            </a:fld>
            <a:endParaRPr lang="en-US"/>
          </a:p>
        </p:txBody>
      </p:sp>
    </p:spTree>
    <p:extLst>
      <p:ext uri="{BB962C8B-B14F-4D97-AF65-F5344CB8AC3E}">
        <p14:creationId xmlns:p14="http://schemas.microsoft.com/office/powerpoint/2010/main" val="38720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5" y="0"/>
            <a:ext cx="9144000" cy="5143500"/>
          </a:xfrm>
          <a:prstGeom prst="rect">
            <a:avLst/>
          </a:prstGeom>
        </p:spPr>
      </p:pic>
      <p:pic>
        <p:nvPicPr>
          <p:cNvPr id="13" name="Picture 12"/>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152394" y="4763160"/>
            <a:ext cx="4517081" cy="451708"/>
          </a:xfrm>
          <a:prstGeom prst="rect">
            <a:avLst/>
          </a:prstGeom>
        </p:spPr>
      </p:pic>
      <p:pic>
        <p:nvPicPr>
          <p:cNvPr id="22" name="Picture 21"/>
          <p:cNvPicPr>
            <a:picLocks noChangeAspect="1"/>
          </p:cNvPicPr>
          <p:nvPr userDrawn="1"/>
        </p:nvPicPr>
        <p:blipFill rotWithShape="1">
          <a:blip r:embed="rId4">
            <a:extLst>
              <a:ext uri="{28A0092B-C50C-407E-A947-70E740481C1C}">
                <a14:useLocalDpi xmlns:a14="http://schemas.microsoft.com/office/drawing/2010/main" val="0"/>
              </a:ext>
            </a:extLst>
          </a:blip>
          <a:srcRect b="12471"/>
          <a:stretch/>
        </p:blipFill>
        <p:spPr>
          <a:xfrm>
            <a:off x="-8468" y="-67732"/>
            <a:ext cx="9239595" cy="5232962"/>
          </a:xfrm>
          <a:prstGeom prst="rect">
            <a:avLst/>
          </a:prstGeom>
        </p:spPr>
      </p:pic>
      <p:pic>
        <p:nvPicPr>
          <p:cNvPr id="24" name="Picture 23"/>
          <p:cNvPicPr>
            <a:picLocks noChangeAspect="1"/>
          </p:cNvPicPr>
          <p:nvPr userDrawn="1"/>
        </p:nvPicPr>
        <p:blipFill>
          <a:blip r:embed="rId5">
            <a:alphaModFix amt="78000"/>
            <a:extLst>
              <a:ext uri="{28A0092B-C50C-407E-A947-70E740481C1C}">
                <a14:useLocalDpi xmlns:a14="http://schemas.microsoft.com/office/drawing/2010/main" val="0"/>
              </a:ext>
            </a:extLst>
          </a:blip>
          <a:stretch>
            <a:fillRect/>
          </a:stretch>
        </p:blipFill>
        <p:spPr>
          <a:xfrm>
            <a:off x="-345729" y="-642605"/>
            <a:ext cx="9830328" cy="6382708"/>
          </a:xfrm>
          <a:prstGeom prst="rect">
            <a:avLst/>
          </a:prstGeom>
        </p:spPr>
      </p:pic>
      <p:sp>
        <p:nvSpPr>
          <p:cNvPr id="3" name="Subtitle 2"/>
          <p:cNvSpPr>
            <a:spLocks noGrp="1"/>
          </p:cNvSpPr>
          <p:nvPr>
            <p:ph type="subTitle" idx="1"/>
          </p:nvPr>
        </p:nvSpPr>
        <p:spPr>
          <a:xfrm>
            <a:off x="1143000" y="3446590"/>
            <a:ext cx="6858000" cy="1241822"/>
          </a:xfrm>
        </p:spPr>
        <p:txBody>
          <a:bodyPr>
            <a:normAutofit/>
          </a:bodyPr>
          <a:lstStyle>
            <a:lvl1pPr marL="0" indent="0" algn="ctr">
              <a:buNone/>
              <a:defRPr sz="2000" b="1" i="0">
                <a:solidFill>
                  <a:schemeClr val="bg1"/>
                </a:solidFill>
                <a:latin typeface="Arial" charset="0"/>
                <a:ea typeface="Arial" charset="0"/>
                <a:cs typeface="Arial"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2" name="Title 1"/>
          <p:cNvSpPr>
            <a:spLocks noGrp="1"/>
          </p:cNvSpPr>
          <p:nvPr>
            <p:ph type="ctrTitle"/>
          </p:nvPr>
        </p:nvSpPr>
        <p:spPr>
          <a:xfrm>
            <a:off x="725714" y="723235"/>
            <a:ext cx="7772400" cy="2509748"/>
          </a:xfrm>
        </p:spPr>
        <p:txBody>
          <a:bodyPr anchor="b">
            <a:normAutofit/>
          </a:bodyPr>
          <a:lstStyle>
            <a:lvl1pPr algn="ctr">
              <a:defRPr sz="3600" b="1" i="0" baseline="0">
                <a:solidFill>
                  <a:schemeClr val="bg1"/>
                </a:solidFill>
                <a:latin typeface="Arial Black" charset="0"/>
                <a:ea typeface="Arial Black" charset="0"/>
                <a:cs typeface="Arial Black" charset="0"/>
              </a:defRPr>
            </a:lvl1pPr>
          </a:lstStyle>
          <a:p>
            <a:endParaRPr lang="en-US" dirty="0"/>
          </a:p>
        </p:txBody>
      </p:sp>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55833" y="3426544"/>
            <a:ext cx="2761488" cy="1773936"/>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01934" y="3748856"/>
            <a:ext cx="1998134" cy="1427238"/>
          </a:xfrm>
          <a:prstGeom prst="rect">
            <a:avLst/>
          </a:prstGeom>
        </p:spPr>
      </p:pic>
    </p:spTree>
    <p:extLst>
      <p:ext uri="{BB962C8B-B14F-4D97-AF65-F5344CB8AC3E}">
        <p14:creationId xmlns:p14="http://schemas.microsoft.com/office/powerpoint/2010/main" val="2326379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8C3B8DE-DCD3-E844-A1CD-00ABD5C27D77}" type="datetimeFigureOut">
              <a:rPr lang="en-US" smtClean="0">
                <a:solidFill>
                  <a:prstClr val="white"/>
                </a:solidFill>
              </a:rPr>
              <a:pPr/>
              <a:t>11/13/2018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8B3B7E3A-A8BC-1542-B6A9-3881FA2AF1D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4371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C3B8DE-DCD3-E844-A1CD-00ABD5C27D77}" type="datetimeFigureOut">
              <a:rPr lang="en-US" smtClean="0">
                <a:solidFill>
                  <a:prstClr val="white"/>
                </a:solidFill>
              </a:rPr>
              <a:pPr/>
              <a:t>11/13/2018</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8B3B7E3A-A8BC-1542-B6A9-3881FA2AF1D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9304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12"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9.png"/><Relationship Id="rId5" Type="http://schemas.openxmlformats.org/officeDocument/2006/relationships/slideLayout" Target="../slideLayouts/slideLayout11.xml"/><Relationship Id="rId10"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8">
            <a:alphaModFix amt="36000"/>
            <a:extLst>
              <a:ext uri="{28A0092B-C50C-407E-A947-70E740481C1C}">
                <a14:useLocalDpi xmlns:a14="http://schemas.microsoft.com/office/drawing/2010/main" val="0"/>
              </a:ext>
            </a:extLst>
          </a:blip>
          <a:srcRect l="53471" t="5993" r="9871" b="44530"/>
          <a:stretch/>
        </p:blipFill>
        <p:spPr>
          <a:xfrm rot="16200000">
            <a:off x="-1724035" y="1940952"/>
            <a:ext cx="3183397" cy="3443048"/>
          </a:xfrm>
          <a:prstGeom prst="rect">
            <a:avLst/>
          </a:prstGeom>
          <a:effectLst>
            <a:outerShdw sx="1000" sy="1000" algn="ctr" rotWithShape="0">
              <a:srgbClr val="000000"/>
            </a:outerShdw>
          </a:effectLst>
        </p:spPr>
      </p:pic>
      <p:pic>
        <p:nvPicPr>
          <p:cNvPr id="33" name="Picture 32"/>
          <p:cNvPicPr>
            <a:picLocks noChangeAspect="1"/>
          </p:cNvPicPr>
          <p:nvPr userDrawn="1"/>
        </p:nvPicPr>
        <p:blipFill rotWithShape="1">
          <a:blip r:embed="rId8">
            <a:alphaModFix amt="31000"/>
            <a:extLst>
              <a:ext uri="{28A0092B-C50C-407E-A947-70E740481C1C}">
                <a14:useLocalDpi xmlns:a14="http://schemas.microsoft.com/office/drawing/2010/main" val="0"/>
              </a:ext>
            </a:extLst>
          </a:blip>
          <a:srcRect l="83063" t="74474"/>
          <a:stretch/>
        </p:blipFill>
        <p:spPr>
          <a:xfrm rot="16200000">
            <a:off x="1023022" y="3732525"/>
            <a:ext cx="1683585" cy="2033281"/>
          </a:xfrm>
          <a:prstGeom prst="rect">
            <a:avLst/>
          </a:prstGeom>
          <a:effectLst>
            <a:outerShdw sx="1000" sy="1000" algn="ctr" rotWithShape="0">
              <a:srgbClr val="000000"/>
            </a:outerShdw>
          </a:effectLst>
        </p:spPr>
      </p:pic>
      <p:pic>
        <p:nvPicPr>
          <p:cNvPr id="36" name="Picture 35"/>
          <p:cNvPicPr>
            <a:picLocks noChangeAspect="1"/>
          </p:cNvPicPr>
          <p:nvPr userDrawn="1"/>
        </p:nvPicPr>
        <p:blipFill rotWithShape="1">
          <a:blip r:embed="rId9">
            <a:extLst>
              <a:ext uri="{28A0092B-C50C-407E-A947-70E740481C1C}">
                <a14:useLocalDpi xmlns:a14="http://schemas.microsoft.com/office/drawing/2010/main" val="0"/>
              </a:ext>
            </a:extLst>
          </a:blip>
          <a:srcRect t="91519"/>
          <a:stretch/>
        </p:blipFill>
        <p:spPr>
          <a:xfrm>
            <a:off x="-642129" y="4738147"/>
            <a:ext cx="10013630" cy="551400"/>
          </a:xfrm>
          <a:prstGeom prst="rect">
            <a:avLst/>
          </a:prstGeom>
        </p:spPr>
      </p:pic>
      <p:sp>
        <p:nvSpPr>
          <p:cNvPr id="3" name="Text Placeholder 2"/>
          <p:cNvSpPr>
            <a:spLocks noGrp="1"/>
          </p:cNvSpPr>
          <p:nvPr>
            <p:ph type="body" idx="1"/>
          </p:nvPr>
        </p:nvSpPr>
        <p:spPr>
          <a:xfrm>
            <a:off x="628650" y="1369219"/>
            <a:ext cx="7886700" cy="28557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2" name="Picture 31"/>
          <p:cNvPicPr>
            <a:picLocks noChangeAspect="1"/>
          </p:cNvPicPr>
          <p:nvPr userDrawn="1"/>
        </p:nvPicPr>
        <p:blipFill rotWithShape="1">
          <a:blip r:embed="rId8">
            <a:alphaModFix amt="34000"/>
            <a:extLst>
              <a:ext uri="{28A0092B-C50C-407E-A947-70E740481C1C}">
                <a14:useLocalDpi xmlns:a14="http://schemas.microsoft.com/office/drawing/2010/main" val="0"/>
              </a:ext>
            </a:extLst>
          </a:blip>
          <a:srcRect l="83063" t="74474"/>
          <a:stretch/>
        </p:blipFill>
        <p:spPr>
          <a:xfrm rot="16200000">
            <a:off x="1104801" y="1992647"/>
            <a:ext cx="1154385" cy="1394161"/>
          </a:xfrm>
          <a:prstGeom prst="rect">
            <a:avLst/>
          </a:prstGeom>
          <a:effectLst>
            <a:outerShdw sx="1000" sy="1000" algn="ctr" rotWithShape="0">
              <a:srgbClr val="000000"/>
            </a:outerShdw>
          </a:effectLst>
        </p:spPr>
      </p:pic>
      <p:pic>
        <p:nvPicPr>
          <p:cNvPr id="30" name="Picture 29"/>
          <p:cNvPicPr>
            <a:picLocks noChangeAspect="1"/>
          </p:cNvPicPr>
          <p:nvPr userDrawn="1"/>
        </p:nvPicPr>
        <p:blipFill>
          <a:blip r:embed="rId8">
            <a:alphaModFix amt="36000"/>
            <a:extLst>
              <a:ext uri="{28A0092B-C50C-407E-A947-70E740481C1C}">
                <a14:useLocalDpi xmlns:a14="http://schemas.microsoft.com/office/drawing/2010/main" val="0"/>
              </a:ext>
            </a:extLst>
          </a:blip>
          <a:stretch>
            <a:fillRect/>
          </a:stretch>
        </p:blipFill>
        <p:spPr>
          <a:xfrm rot="10800000">
            <a:off x="-1134773" y="-647528"/>
            <a:ext cx="3653337" cy="2927562"/>
          </a:xfrm>
          <a:prstGeom prst="rect">
            <a:avLst/>
          </a:prstGeom>
          <a:effectLst>
            <a:outerShdw sx="1000" sy="1000" algn="ctr" rotWithShape="0">
              <a:srgbClr val="000000"/>
            </a:outerShdw>
          </a:effectLst>
        </p:spPr>
      </p:pic>
      <p:pic>
        <p:nvPicPr>
          <p:cNvPr id="27" name="Picture 2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0800000">
            <a:off x="-98955" y="-152178"/>
            <a:ext cx="2266422" cy="1157768"/>
          </a:xfrm>
          <a:prstGeom prst="rect">
            <a:avLst/>
          </a:prstGeom>
        </p:spPr>
      </p:pic>
      <p:pic>
        <p:nvPicPr>
          <p:cNvPr id="9" name="Picture 8"/>
          <p:cNvPicPr>
            <a:picLocks noChangeAspect="1"/>
          </p:cNvPicPr>
          <p:nvPr userDrawn="1"/>
        </p:nvPicPr>
        <p:blipFill>
          <a:blip r:embed="rId11">
            <a:alphaModFix/>
            <a:extLst>
              <a:ext uri="{28A0092B-C50C-407E-A947-70E740481C1C}">
                <a14:useLocalDpi xmlns:a14="http://schemas.microsoft.com/office/drawing/2010/main" val="0"/>
              </a:ext>
            </a:extLst>
          </a:blip>
          <a:stretch>
            <a:fillRect/>
          </a:stretch>
        </p:blipFill>
        <p:spPr>
          <a:xfrm>
            <a:off x="-152395" y="4763159"/>
            <a:ext cx="4517081" cy="451708"/>
          </a:xfrm>
          <a:prstGeom prst="rect">
            <a:avLst/>
          </a:prstGeom>
        </p:spPr>
      </p:pic>
      <p:sp>
        <p:nvSpPr>
          <p:cNvPr id="2" name="Title Placeholder 1"/>
          <p:cNvSpPr>
            <a:spLocks noGrp="1"/>
          </p:cNvSpPr>
          <p:nvPr>
            <p:ph type="title"/>
          </p:nvPr>
        </p:nvSpPr>
        <p:spPr>
          <a:xfrm>
            <a:off x="2006597" y="8467"/>
            <a:ext cx="6897006" cy="1065620"/>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2696365" y="4767263"/>
            <a:ext cx="4511533" cy="273844"/>
          </a:xfrm>
          <a:prstGeom prst="rect">
            <a:avLst/>
          </a:prstGeom>
        </p:spPr>
        <p:txBody>
          <a:bodyPr vert="horz" lIns="91440" tIns="45720" rIns="91440" bIns="45720" rtlCol="0" anchor="ctr"/>
          <a:lstStyle>
            <a:lvl1pPr algn="ctr">
              <a:defRPr sz="900" b="1" i="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145143" y="4767263"/>
            <a:ext cx="481735" cy="273844"/>
          </a:xfrm>
          <a:prstGeom prst="rect">
            <a:avLst/>
          </a:prstGeom>
        </p:spPr>
        <p:txBody>
          <a:bodyPr vert="horz" lIns="91440" tIns="45720" rIns="91440" bIns="45720" rtlCol="0" anchor="ctr"/>
          <a:lstStyle>
            <a:lvl1pPr algn="r">
              <a:defRPr sz="900" b="1" i="0">
                <a:solidFill>
                  <a:schemeClr val="bg1"/>
                </a:solidFill>
                <a:latin typeface="Arial" charset="0"/>
                <a:ea typeface="Arial" charset="0"/>
                <a:cs typeface="Arial" charset="0"/>
              </a:defRPr>
            </a:lvl1pPr>
          </a:lstStyle>
          <a:p>
            <a:fld id="{8B3B7E3A-A8BC-1542-B6A9-3881FA2AF1D4}" type="slidenum">
              <a:rPr lang="en-US" smtClean="0"/>
              <a:pPr/>
              <a:t>‹#›</a:t>
            </a:fld>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b="1" i="0">
                <a:solidFill>
                  <a:schemeClr val="bg1"/>
                </a:solidFill>
                <a:latin typeface="Arial" charset="0"/>
                <a:ea typeface="Arial" charset="0"/>
                <a:cs typeface="Arial" charset="0"/>
              </a:defRPr>
            </a:lvl1pPr>
          </a:lstStyle>
          <a:p>
            <a:fld id="{28C3B8DE-DCD3-E844-A1CD-00ABD5C27D77}" type="datetimeFigureOut">
              <a:rPr lang="en-US" smtClean="0"/>
              <a:pPr/>
              <a:t>11/13/2018</a:t>
            </a:fld>
            <a:endParaRPr lang="en-US" dirty="0"/>
          </a:p>
        </p:txBody>
      </p:sp>
      <p:pic>
        <p:nvPicPr>
          <p:cNvPr id="25" name="Picture 2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269293" y="4439292"/>
            <a:ext cx="709037" cy="568179"/>
          </a:xfrm>
          <a:prstGeom prst="rect">
            <a:avLst/>
          </a:prstGeom>
        </p:spPr>
      </p:pic>
      <p:grpSp>
        <p:nvGrpSpPr>
          <p:cNvPr id="21" name="Group 20"/>
          <p:cNvGrpSpPr/>
          <p:nvPr userDrawn="1"/>
        </p:nvGrpSpPr>
        <p:grpSpPr>
          <a:xfrm>
            <a:off x="6567410" y="4771172"/>
            <a:ext cx="1859805" cy="272802"/>
            <a:chOff x="7125340" y="4771172"/>
            <a:chExt cx="1859805" cy="272802"/>
          </a:xfrm>
        </p:grpSpPr>
        <p:cxnSp>
          <p:nvCxnSpPr>
            <p:cNvPr id="22" name="Straight Connector 21"/>
            <p:cNvCxnSpPr/>
            <p:nvPr userDrawn="1"/>
          </p:nvCxnSpPr>
          <p:spPr>
            <a:xfrm>
              <a:off x="7207898" y="5035507"/>
              <a:ext cx="1668287" cy="0"/>
            </a:xfrm>
            <a:prstGeom prst="line">
              <a:avLst/>
            </a:prstGeom>
            <a:ln w="22225">
              <a:solidFill>
                <a:srgbClr val="EFB31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125340" y="4771172"/>
              <a:ext cx="1859805" cy="272802"/>
            </a:xfrm>
            <a:prstGeom prst="rect">
              <a:avLst/>
            </a:prstGeom>
            <a:noFill/>
          </p:spPr>
          <p:txBody>
            <a:bodyPr wrap="none" rtlCol="0">
              <a:spAutoFit/>
            </a:bodyPr>
            <a:lstStyle/>
            <a:p>
              <a:r>
                <a:rPr lang="en-US" b="1" i="0" dirty="0">
                  <a:solidFill>
                    <a:schemeClr val="bg1"/>
                  </a:solidFill>
                  <a:latin typeface="National Black" charset="0"/>
                  <a:ea typeface="National Black" charset="0"/>
                  <a:cs typeface="National Black" charset="0"/>
                </a:rPr>
                <a:t>WWW.KENT.EDU/CCP</a:t>
              </a:r>
            </a:p>
          </p:txBody>
        </p:sp>
      </p:grpSp>
      <p:pic>
        <p:nvPicPr>
          <p:cNvPr id="29" name="Picture 28"/>
          <p:cNvPicPr>
            <a:picLocks noChangeAspect="1"/>
          </p:cNvPicPr>
          <p:nvPr userDrawn="1"/>
        </p:nvPicPr>
        <p:blipFill rotWithShape="1">
          <a:blip r:embed="rId8">
            <a:alphaModFix amt="52000"/>
            <a:extLst>
              <a:ext uri="{28A0092B-C50C-407E-A947-70E740481C1C}">
                <a14:useLocalDpi xmlns:a14="http://schemas.microsoft.com/office/drawing/2010/main" val="0"/>
              </a:ext>
            </a:extLst>
          </a:blip>
          <a:srcRect l="83063" t="74474"/>
          <a:stretch/>
        </p:blipFill>
        <p:spPr>
          <a:xfrm rot="16200000">
            <a:off x="649281" y="3368402"/>
            <a:ext cx="618773" cy="747298"/>
          </a:xfrm>
          <a:prstGeom prst="rect">
            <a:avLst/>
          </a:prstGeom>
          <a:effectLst>
            <a:outerShdw sx="1000" sy="1000" algn="ctr" rotWithShape="0">
              <a:srgbClr val="000000"/>
            </a:outerShdw>
          </a:effectLst>
        </p:spPr>
      </p:pic>
      <p:pic>
        <p:nvPicPr>
          <p:cNvPr id="34" name="Picture 33"/>
          <p:cNvPicPr>
            <a:picLocks noChangeAspect="1"/>
          </p:cNvPicPr>
          <p:nvPr userDrawn="1"/>
        </p:nvPicPr>
        <p:blipFill rotWithShape="1">
          <a:blip r:embed="rId8">
            <a:alphaModFix amt="37000"/>
            <a:extLst>
              <a:ext uri="{28A0092B-C50C-407E-A947-70E740481C1C}">
                <a14:useLocalDpi xmlns:a14="http://schemas.microsoft.com/office/drawing/2010/main" val="0"/>
              </a:ext>
            </a:extLst>
          </a:blip>
          <a:srcRect l="83063" t="74474"/>
          <a:stretch/>
        </p:blipFill>
        <p:spPr>
          <a:xfrm rot="16200000">
            <a:off x="1992607" y="1185413"/>
            <a:ext cx="618773" cy="747298"/>
          </a:xfrm>
          <a:prstGeom prst="rect">
            <a:avLst/>
          </a:prstGeom>
          <a:effectLst>
            <a:outerShdw sx="1000" sy="1000" algn="ctr" rotWithShape="0">
              <a:srgbClr val="000000"/>
            </a:outerShdw>
          </a:effectLst>
        </p:spPr>
      </p:pic>
      <p:pic>
        <p:nvPicPr>
          <p:cNvPr id="35" name="Picture 34"/>
          <p:cNvPicPr>
            <a:picLocks noChangeAspect="1"/>
          </p:cNvPicPr>
          <p:nvPr userDrawn="1"/>
        </p:nvPicPr>
        <p:blipFill rotWithShape="1">
          <a:blip r:embed="rId8">
            <a:alphaModFix amt="35000"/>
            <a:extLst>
              <a:ext uri="{28A0092B-C50C-407E-A947-70E740481C1C}">
                <a14:useLocalDpi xmlns:a14="http://schemas.microsoft.com/office/drawing/2010/main" val="0"/>
              </a:ext>
            </a:extLst>
          </a:blip>
          <a:srcRect l="83063" t="74474"/>
          <a:stretch/>
        </p:blipFill>
        <p:spPr>
          <a:xfrm rot="16200000">
            <a:off x="639941" y="1665036"/>
            <a:ext cx="637452" cy="769857"/>
          </a:xfrm>
          <a:prstGeom prst="rect">
            <a:avLst/>
          </a:prstGeom>
          <a:effectLst>
            <a:outerShdw sx="1000" sy="1000" algn="ctr" rotWithShape="0">
              <a:srgbClr val="000000"/>
            </a:outerShdw>
          </a:effectLst>
        </p:spPr>
      </p:pic>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9227" y="121075"/>
            <a:ext cx="1589188" cy="508269"/>
          </a:xfrm>
          <a:prstGeom prst="rect">
            <a:avLst/>
          </a:prstGeom>
        </p:spPr>
      </p:pic>
    </p:spTree>
    <p:extLst>
      <p:ext uri="{BB962C8B-B14F-4D97-AF65-F5344CB8AC3E}">
        <p14:creationId xmlns:p14="http://schemas.microsoft.com/office/powerpoint/2010/main" val="181752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txStyles>
    <p:titleStyle>
      <a:lvl1pPr algn="l" defTabSz="685800" rtl="0" eaLnBrk="1" latinLnBrk="0" hangingPunct="1">
        <a:lnSpc>
          <a:spcPct val="90000"/>
        </a:lnSpc>
        <a:spcBef>
          <a:spcPct val="0"/>
        </a:spcBef>
        <a:buNone/>
        <a:defRPr sz="2400" b="1" i="0" kern="1200">
          <a:solidFill>
            <a:srgbClr val="002060"/>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b="1" i="0" kern="1200">
          <a:solidFill>
            <a:srgbClr val="002060"/>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b="0" i="0" kern="1200">
          <a:solidFill>
            <a:schemeClr val="bg2">
              <a:lumMod val="50000"/>
            </a:schemeClr>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bg2">
              <a:lumMod val="50000"/>
            </a:schemeClr>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2">
              <a:lumMod val="50000"/>
            </a:schemeClr>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2">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8">
            <a:alphaModFix amt="36000"/>
            <a:extLst>
              <a:ext uri="{28A0092B-C50C-407E-A947-70E740481C1C}">
                <a14:useLocalDpi xmlns:a14="http://schemas.microsoft.com/office/drawing/2010/main" val="0"/>
              </a:ext>
            </a:extLst>
          </a:blip>
          <a:srcRect l="53471" t="5993" r="9871" b="44530"/>
          <a:stretch/>
        </p:blipFill>
        <p:spPr>
          <a:xfrm rot="16200000">
            <a:off x="-1724035" y="1940953"/>
            <a:ext cx="3183397" cy="3443048"/>
          </a:xfrm>
          <a:prstGeom prst="rect">
            <a:avLst/>
          </a:prstGeom>
          <a:effectLst>
            <a:outerShdw sx="1000" sy="1000" algn="ctr" rotWithShape="0">
              <a:srgbClr val="000000"/>
            </a:outerShdw>
          </a:effectLst>
        </p:spPr>
      </p:pic>
      <p:pic>
        <p:nvPicPr>
          <p:cNvPr id="33" name="Picture 32"/>
          <p:cNvPicPr>
            <a:picLocks noChangeAspect="1"/>
          </p:cNvPicPr>
          <p:nvPr userDrawn="1"/>
        </p:nvPicPr>
        <p:blipFill rotWithShape="1">
          <a:blip r:embed="rId8">
            <a:alphaModFix amt="31000"/>
            <a:extLst>
              <a:ext uri="{28A0092B-C50C-407E-A947-70E740481C1C}">
                <a14:useLocalDpi xmlns:a14="http://schemas.microsoft.com/office/drawing/2010/main" val="0"/>
              </a:ext>
            </a:extLst>
          </a:blip>
          <a:srcRect l="83063" t="74474"/>
          <a:stretch/>
        </p:blipFill>
        <p:spPr>
          <a:xfrm rot="16200000">
            <a:off x="1023023" y="3732526"/>
            <a:ext cx="1683585" cy="2033281"/>
          </a:xfrm>
          <a:prstGeom prst="rect">
            <a:avLst/>
          </a:prstGeom>
          <a:effectLst>
            <a:outerShdw sx="1000" sy="1000" algn="ctr" rotWithShape="0">
              <a:srgbClr val="000000"/>
            </a:outerShdw>
          </a:effectLst>
        </p:spPr>
      </p:pic>
      <p:pic>
        <p:nvPicPr>
          <p:cNvPr id="36" name="Picture 35"/>
          <p:cNvPicPr>
            <a:picLocks noChangeAspect="1"/>
          </p:cNvPicPr>
          <p:nvPr userDrawn="1"/>
        </p:nvPicPr>
        <p:blipFill rotWithShape="1">
          <a:blip r:embed="rId9">
            <a:extLst>
              <a:ext uri="{28A0092B-C50C-407E-A947-70E740481C1C}">
                <a14:useLocalDpi xmlns:a14="http://schemas.microsoft.com/office/drawing/2010/main" val="0"/>
              </a:ext>
            </a:extLst>
          </a:blip>
          <a:srcRect t="91519"/>
          <a:stretch/>
        </p:blipFill>
        <p:spPr>
          <a:xfrm>
            <a:off x="-642129" y="4738147"/>
            <a:ext cx="10013630" cy="551400"/>
          </a:xfrm>
          <a:prstGeom prst="rect">
            <a:avLst/>
          </a:prstGeom>
        </p:spPr>
      </p:pic>
      <p:sp>
        <p:nvSpPr>
          <p:cNvPr id="3" name="Text Placeholder 2"/>
          <p:cNvSpPr>
            <a:spLocks noGrp="1"/>
          </p:cNvSpPr>
          <p:nvPr>
            <p:ph type="body" idx="1"/>
          </p:nvPr>
        </p:nvSpPr>
        <p:spPr>
          <a:xfrm>
            <a:off x="628650" y="1369220"/>
            <a:ext cx="7886700" cy="28557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2" name="Picture 31"/>
          <p:cNvPicPr>
            <a:picLocks noChangeAspect="1"/>
          </p:cNvPicPr>
          <p:nvPr userDrawn="1"/>
        </p:nvPicPr>
        <p:blipFill rotWithShape="1">
          <a:blip r:embed="rId8">
            <a:alphaModFix amt="34000"/>
            <a:extLst>
              <a:ext uri="{28A0092B-C50C-407E-A947-70E740481C1C}">
                <a14:useLocalDpi xmlns:a14="http://schemas.microsoft.com/office/drawing/2010/main" val="0"/>
              </a:ext>
            </a:extLst>
          </a:blip>
          <a:srcRect l="83063" t="74474"/>
          <a:stretch/>
        </p:blipFill>
        <p:spPr>
          <a:xfrm rot="16200000">
            <a:off x="1104802" y="1992648"/>
            <a:ext cx="1154385" cy="1394161"/>
          </a:xfrm>
          <a:prstGeom prst="rect">
            <a:avLst/>
          </a:prstGeom>
          <a:effectLst>
            <a:outerShdw sx="1000" sy="1000" algn="ctr" rotWithShape="0">
              <a:srgbClr val="000000"/>
            </a:outerShdw>
          </a:effectLst>
        </p:spPr>
      </p:pic>
      <p:pic>
        <p:nvPicPr>
          <p:cNvPr id="30" name="Picture 29"/>
          <p:cNvPicPr>
            <a:picLocks noChangeAspect="1"/>
          </p:cNvPicPr>
          <p:nvPr userDrawn="1"/>
        </p:nvPicPr>
        <p:blipFill>
          <a:blip r:embed="rId8">
            <a:alphaModFix amt="36000"/>
            <a:extLst>
              <a:ext uri="{28A0092B-C50C-407E-A947-70E740481C1C}">
                <a14:useLocalDpi xmlns:a14="http://schemas.microsoft.com/office/drawing/2010/main" val="0"/>
              </a:ext>
            </a:extLst>
          </a:blip>
          <a:stretch>
            <a:fillRect/>
          </a:stretch>
        </p:blipFill>
        <p:spPr>
          <a:xfrm rot="10800000">
            <a:off x="-1134773" y="-647528"/>
            <a:ext cx="3653337" cy="2927562"/>
          </a:xfrm>
          <a:prstGeom prst="rect">
            <a:avLst/>
          </a:prstGeom>
          <a:effectLst>
            <a:outerShdw sx="1000" sy="1000" algn="ctr" rotWithShape="0">
              <a:srgbClr val="000000"/>
            </a:outerShdw>
          </a:effectLst>
        </p:spPr>
      </p:pic>
      <p:pic>
        <p:nvPicPr>
          <p:cNvPr id="27" name="Picture 2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0800000">
            <a:off x="-98955" y="-152177"/>
            <a:ext cx="2266422" cy="1157768"/>
          </a:xfrm>
          <a:prstGeom prst="rect">
            <a:avLst/>
          </a:prstGeom>
        </p:spPr>
      </p:pic>
      <p:pic>
        <p:nvPicPr>
          <p:cNvPr id="9" name="Picture 8"/>
          <p:cNvPicPr>
            <a:picLocks noChangeAspect="1"/>
          </p:cNvPicPr>
          <p:nvPr userDrawn="1"/>
        </p:nvPicPr>
        <p:blipFill>
          <a:blip r:embed="rId11" cstate="print">
            <a:alphaModFix/>
            <a:extLst>
              <a:ext uri="{28A0092B-C50C-407E-A947-70E740481C1C}">
                <a14:useLocalDpi xmlns:a14="http://schemas.microsoft.com/office/drawing/2010/main" val="0"/>
              </a:ext>
            </a:extLst>
          </a:blip>
          <a:stretch>
            <a:fillRect/>
          </a:stretch>
        </p:blipFill>
        <p:spPr>
          <a:xfrm>
            <a:off x="-152394" y="4763160"/>
            <a:ext cx="4517081" cy="451708"/>
          </a:xfrm>
          <a:prstGeom prst="rect">
            <a:avLst/>
          </a:prstGeom>
        </p:spPr>
      </p:pic>
      <p:sp>
        <p:nvSpPr>
          <p:cNvPr id="2" name="Title Placeholder 1"/>
          <p:cNvSpPr>
            <a:spLocks noGrp="1"/>
          </p:cNvSpPr>
          <p:nvPr>
            <p:ph type="title"/>
          </p:nvPr>
        </p:nvSpPr>
        <p:spPr>
          <a:xfrm>
            <a:off x="2006597" y="8467"/>
            <a:ext cx="6897006" cy="1065620"/>
          </a:xfrm>
          <a:prstGeom prst="rect">
            <a:avLst/>
          </a:prstGeom>
        </p:spPr>
        <p:txBody>
          <a:bodyPr vert="horz" lIns="91440" tIns="45720" rIns="91440" bIns="45720" rtlCol="0" anchor="ctr">
            <a:normAutofit/>
          </a:bodyPr>
          <a:lstStyle/>
          <a:p>
            <a:r>
              <a:rPr lang="en-US" dirty="0"/>
              <a:t>Click to edit Master title style</a:t>
            </a:r>
          </a:p>
        </p:txBody>
      </p:sp>
      <p:sp>
        <p:nvSpPr>
          <p:cNvPr id="5" name="Footer Placeholder 4"/>
          <p:cNvSpPr>
            <a:spLocks noGrp="1"/>
          </p:cNvSpPr>
          <p:nvPr>
            <p:ph type="ftr" sz="quarter" idx="3"/>
          </p:nvPr>
        </p:nvSpPr>
        <p:spPr>
          <a:xfrm>
            <a:off x="2696366" y="4767264"/>
            <a:ext cx="4511533" cy="273844"/>
          </a:xfrm>
          <a:prstGeom prst="rect">
            <a:avLst/>
          </a:prstGeom>
        </p:spPr>
        <p:txBody>
          <a:bodyPr vert="horz" lIns="91440" tIns="45720" rIns="91440" bIns="45720" rtlCol="0" anchor="ctr"/>
          <a:lstStyle>
            <a:lvl1pPr algn="ctr">
              <a:defRPr sz="900" b="1" i="0">
                <a:solidFill>
                  <a:schemeClr val="bg1"/>
                </a:solidFill>
                <a:latin typeface="Arial" charset="0"/>
                <a:ea typeface="Arial" charset="0"/>
                <a:cs typeface="Arial" charset="0"/>
              </a:defRPr>
            </a:lvl1pPr>
          </a:lstStyle>
          <a:p>
            <a:pPr defTabSz="685783"/>
            <a:endParaRPr lang="en-US" dirty="0">
              <a:solidFill>
                <a:prstClr val="white"/>
              </a:solidFill>
            </a:endParaRPr>
          </a:p>
        </p:txBody>
      </p:sp>
      <p:sp>
        <p:nvSpPr>
          <p:cNvPr id="6" name="Slide Number Placeholder 5"/>
          <p:cNvSpPr>
            <a:spLocks noGrp="1"/>
          </p:cNvSpPr>
          <p:nvPr>
            <p:ph type="sldNum" sz="quarter" idx="4"/>
          </p:nvPr>
        </p:nvSpPr>
        <p:spPr>
          <a:xfrm>
            <a:off x="145144" y="4767264"/>
            <a:ext cx="481735" cy="273844"/>
          </a:xfrm>
          <a:prstGeom prst="rect">
            <a:avLst/>
          </a:prstGeom>
        </p:spPr>
        <p:txBody>
          <a:bodyPr vert="horz" lIns="91440" tIns="45720" rIns="91440" bIns="45720" rtlCol="0" anchor="ctr"/>
          <a:lstStyle>
            <a:lvl1pPr algn="r">
              <a:defRPr sz="900" b="1" i="0">
                <a:solidFill>
                  <a:schemeClr val="bg1"/>
                </a:solidFill>
                <a:latin typeface="Arial" charset="0"/>
                <a:ea typeface="Arial" charset="0"/>
                <a:cs typeface="Arial" charset="0"/>
              </a:defRPr>
            </a:lvl1pPr>
          </a:lstStyle>
          <a:p>
            <a:pPr defTabSz="685783"/>
            <a:fld id="{8B3B7E3A-A8BC-1542-B6A9-3881FA2AF1D4}" type="slidenum">
              <a:rPr lang="en-US" smtClean="0">
                <a:solidFill>
                  <a:prstClr val="white"/>
                </a:solidFill>
              </a:rPr>
              <a:pPr defTabSz="685783"/>
              <a:t>‹#›</a:t>
            </a:fld>
            <a:endParaRPr lang="en-US" dirty="0">
              <a:solidFill>
                <a:prstClr val="white"/>
              </a:solidFill>
            </a:endParaRP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b="1" i="0">
                <a:solidFill>
                  <a:schemeClr val="bg1"/>
                </a:solidFill>
                <a:latin typeface="Arial" charset="0"/>
                <a:ea typeface="Arial" charset="0"/>
                <a:cs typeface="Arial" charset="0"/>
              </a:defRPr>
            </a:lvl1pPr>
          </a:lstStyle>
          <a:p>
            <a:pPr defTabSz="685783"/>
            <a:fld id="{28C3B8DE-DCD3-E844-A1CD-00ABD5C27D77}" type="datetimeFigureOut">
              <a:rPr lang="en-US" smtClean="0">
                <a:solidFill>
                  <a:prstClr val="white"/>
                </a:solidFill>
              </a:rPr>
              <a:pPr defTabSz="685783"/>
              <a:t>11/13/2018</a:t>
            </a:fld>
            <a:endParaRPr lang="en-US" dirty="0">
              <a:solidFill>
                <a:prstClr val="white"/>
              </a:solidFill>
            </a:endParaRPr>
          </a:p>
        </p:txBody>
      </p:sp>
      <p:pic>
        <p:nvPicPr>
          <p:cNvPr id="25" name="Picture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69294" y="4439293"/>
            <a:ext cx="709037" cy="568179"/>
          </a:xfrm>
          <a:prstGeom prst="rect">
            <a:avLst/>
          </a:prstGeom>
        </p:spPr>
      </p:pic>
      <p:grpSp>
        <p:nvGrpSpPr>
          <p:cNvPr id="21" name="Group 20"/>
          <p:cNvGrpSpPr/>
          <p:nvPr userDrawn="1"/>
        </p:nvGrpSpPr>
        <p:grpSpPr>
          <a:xfrm>
            <a:off x="6567410" y="4771174"/>
            <a:ext cx="1992981" cy="300082"/>
            <a:chOff x="7125340" y="4771172"/>
            <a:chExt cx="1992981" cy="300082"/>
          </a:xfrm>
        </p:grpSpPr>
        <p:cxnSp>
          <p:nvCxnSpPr>
            <p:cNvPr id="22" name="Straight Connector 21"/>
            <p:cNvCxnSpPr/>
            <p:nvPr userDrawn="1"/>
          </p:nvCxnSpPr>
          <p:spPr>
            <a:xfrm>
              <a:off x="7207898" y="5035507"/>
              <a:ext cx="1668287" cy="0"/>
            </a:xfrm>
            <a:prstGeom prst="line">
              <a:avLst/>
            </a:prstGeom>
            <a:ln w="22225">
              <a:solidFill>
                <a:srgbClr val="EFB31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7125340" y="4771172"/>
              <a:ext cx="1992981" cy="300082"/>
            </a:xfrm>
            <a:prstGeom prst="rect">
              <a:avLst/>
            </a:prstGeom>
            <a:noFill/>
          </p:spPr>
          <p:txBody>
            <a:bodyPr wrap="none" rtlCol="0">
              <a:spAutoFit/>
            </a:bodyPr>
            <a:lstStyle/>
            <a:p>
              <a:pPr defTabSz="685783"/>
              <a:r>
                <a:rPr lang="en-US" sz="1350" b="1" dirty="0">
                  <a:solidFill>
                    <a:prstClr val="white"/>
                  </a:solidFill>
                  <a:latin typeface="National Black" charset="0"/>
                  <a:ea typeface="National Black" charset="0"/>
                  <a:cs typeface="National Black" charset="0"/>
                </a:rPr>
                <a:t>WWW.KENT.EDU/CCP</a:t>
              </a:r>
            </a:p>
          </p:txBody>
        </p:sp>
      </p:grpSp>
      <p:pic>
        <p:nvPicPr>
          <p:cNvPr id="29" name="Picture 28"/>
          <p:cNvPicPr>
            <a:picLocks noChangeAspect="1"/>
          </p:cNvPicPr>
          <p:nvPr userDrawn="1"/>
        </p:nvPicPr>
        <p:blipFill rotWithShape="1">
          <a:blip r:embed="rId8">
            <a:alphaModFix amt="52000"/>
            <a:extLst>
              <a:ext uri="{28A0092B-C50C-407E-A947-70E740481C1C}">
                <a14:useLocalDpi xmlns:a14="http://schemas.microsoft.com/office/drawing/2010/main" val="0"/>
              </a:ext>
            </a:extLst>
          </a:blip>
          <a:srcRect l="83063" t="74474"/>
          <a:stretch/>
        </p:blipFill>
        <p:spPr>
          <a:xfrm rot="16200000">
            <a:off x="649282" y="3368403"/>
            <a:ext cx="618773" cy="747298"/>
          </a:xfrm>
          <a:prstGeom prst="rect">
            <a:avLst/>
          </a:prstGeom>
          <a:effectLst>
            <a:outerShdw sx="1000" sy="1000" algn="ctr" rotWithShape="0">
              <a:srgbClr val="000000"/>
            </a:outerShdw>
          </a:effectLst>
        </p:spPr>
      </p:pic>
      <p:pic>
        <p:nvPicPr>
          <p:cNvPr id="34" name="Picture 33"/>
          <p:cNvPicPr>
            <a:picLocks noChangeAspect="1"/>
          </p:cNvPicPr>
          <p:nvPr userDrawn="1"/>
        </p:nvPicPr>
        <p:blipFill rotWithShape="1">
          <a:blip r:embed="rId8">
            <a:alphaModFix amt="37000"/>
            <a:extLst>
              <a:ext uri="{28A0092B-C50C-407E-A947-70E740481C1C}">
                <a14:useLocalDpi xmlns:a14="http://schemas.microsoft.com/office/drawing/2010/main" val="0"/>
              </a:ext>
            </a:extLst>
          </a:blip>
          <a:srcRect l="83063" t="74474"/>
          <a:stretch/>
        </p:blipFill>
        <p:spPr>
          <a:xfrm rot="16200000">
            <a:off x="1992608" y="1185414"/>
            <a:ext cx="618773" cy="747298"/>
          </a:xfrm>
          <a:prstGeom prst="rect">
            <a:avLst/>
          </a:prstGeom>
          <a:effectLst>
            <a:outerShdw sx="1000" sy="1000" algn="ctr" rotWithShape="0">
              <a:srgbClr val="000000"/>
            </a:outerShdw>
          </a:effectLst>
        </p:spPr>
      </p:pic>
      <p:pic>
        <p:nvPicPr>
          <p:cNvPr id="35" name="Picture 34"/>
          <p:cNvPicPr>
            <a:picLocks noChangeAspect="1"/>
          </p:cNvPicPr>
          <p:nvPr userDrawn="1"/>
        </p:nvPicPr>
        <p:blipFill rotWithShape="1">
          <a:blip r:embed="rId8">
            <a:alphaModFix amt="35000"/>
            <a:extLst>
              <a:ext uri="{28A0092B-C50C-407E-A947-70E740481C1C}">
                <a14:useLocalDpi xmlns:a14="http://schemas.microsoft.com/office/drawing/2010/main" val="0"/>
              </a:ext>
            </a:extLst>
          </a:blip>
          <a:srcRect l="83063" t="74474"/>
          <a:stretch/>
        </p:blipFill>
        <p:spPr>
          <a:xfrm rot="16200000">
            <a:off x="639941" y="1665037"/>
            <a:ext cx="637452" cy="769857"/>
          </a:xfrm>
          <a:prstGeom prst="rect">
            <a:avLst/>
          </a:prstGeom>
          <a:effectLst>
            <a:outerShdw sx="1000" sy="1000" algn="ctr" rotWithShape="0">
              <a:srgbClr val="000000"/>
            </a:outerShdw>
          </a:effectLst>
        </p:spPr>
      </p:pic>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59228" y="121076"/>
            <a:ext cx="1589188" cy="508269"/>
          </a:xfrm>
          <a:prstGeom prst="rect">
            <a:avLst/>
          </a:prstGeom>
        </p:spPr>
      </p:pic>
    </p:spTree>
    <p:extLst>
      <p:ext uri="{BB962C8B-B14F-4D97-AF65-F5344CB8AC3E}">
        <p14:creationId xmlns:p14="http://schemas.microsoft.com/office/powerpoint/2010/main" val="136887117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685783" rtl="0" eaLnBrk="1" latinLnBrk="0" hangingPunct="1">
        <a:lnSpc>
          <a:spcPct val="90000"/>
        </a:lnSpc>
        <a:spcBef>
          <a:spcPct val="0"/>
        </a:spcBef>
        <a:buNone/>
        <a:defRPr sz="2400" b="1" i="0" kern="1200">
          <a:solidFill>
            <a:srgbClr val="002060"/>
          </a:solidFill>
          <a:latin typeface="Arial" charset="0"/>
          <a:ea typeface="Arial" charset="0"/>
          <a:cs typeface="Arial" charset="0"/>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000" b="1" i="0" kern="1200">
          <a:solidFill>
            <a:srgbClr val="002060"/>
          </a:solidFill>
          <a:latin typeface="Arial" charset="0"/>
          <a:ea typeface="Arial" charset="0"/>
          <a:cs typeface="Arial" charset="0"/>
        </a:defRPr>
      </a:lvl1pPr>
      <a:lvl2pPr marL="514337" indent="-171446" algn="l" defTabSz="685783" rtl="0" eaLnBrk="1" latinLnBrk="0" hangingPunct="1">
        <a:lnSpc>
          <a:spcPct val="90000"/>
        </a:lnSpc>
        <a:spcBef>
          <a:spcPts val="375"/>
        </a:spcBef>
        <a:buFont typeface="Arial" panose="020B0604020202020204" pitchFamily="34" charset="0"/>
        <a:buChar char="•"/>
        <a:defRPr sz="1600" b="0" i="0" kern="1200">
          <a:solidFill>
            <a:schemeClr val="bg2">
              <a:lumMod val="50000"/>
            </a:schemeClr>
          </a:solidFill>
          <a:latin typeface="Arial" charset="0"/>
          <a:ea typeface="Arial" charset="0"/>
          <a:cs typeface="Arial" charset="0"/>
        </a:defRPr>
      </a:lvl2pPr>
      <a:lvl3pPr marL="857228" indent="-171446" algn="l" defTabSz="685783" rtl="0" eaLnBrk="1" latinLnBrk="0" hangingPunct="1">
        <a:lnSpc>
          <a:spcPct val="90000"/>
        </a:lnSpc>
        <a:spcBef>
          <a:spcPts val="375"/>
        </a:spcBef>
        <a:buFont typeface="Arial" panose="020B0604020202020204" pitchFamily="34" charset="0"/>
        <a:buChar char="•"/>
        <a:defRPr sz="1500" b="0" i="0" kern="1200">
          <a:solidFill>
            <a:schemeClr val="bg2">
              <a:lumMod val="50000"/>
            </a:schemeClr>
          </a:solidFill>
          <a:latin typeface="Arial" charset="0"/>
          <a:ea typeface="Arial" charset="0"/>
          <a:cs typeface="Arial"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350" b="0" i="0" kern="1200">
          <a:solidFill>
            <a:schemeClr val="bg2">
              <a:lumMod val="50000"/>
            </a:schemeClr>
          </a:solidFill>
          <a:latin typeface="Arial" charset="0"/>
          <a:ea typeface="Arial" charset="0"/>
          <a:cs typeface="Arial"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0" b="0" i="0" kern="1200">
          <a:solidFill>
            <a:schemeClr val="bg2">
              <a:lumMod val="50000"/>
            </a:schemeClr>
          </a:solidFill>
          <a:latin typeface="Arial" charset="0"/>
          <a:ea typeface="Arial" charset="0"/>
          <a:cs typeface="Arial"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ransfercredit.ohio.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ww.kent.edu/tusc/college-credit-plus" TargetMode="External"/><Relationship Id="rId2" Type="http://schemas.openxmlformats.org/officeDocument/2006/relationships/hyperlink" Target="http://www.kent.edu/ccp"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mailto:macrites@kent.edu" TargetMode="External"/><Relationship Id="rId3" Type="http://schemas.openxmlformats.org/officeDocument/2006/relationships/hyperlink" Target="mailto:jpionke@kent.edu" TargetMode="External"/><Relationship Id="rId7" Type="http://schemas.openxmlformats.org/officeDocument/2006/relationships/hyperlink" Target="http://www.kent.edu/tusc/college-credit-plus" TargetMode="External"/><Relationship Id="rId2" Type="http://schemas.openxmlformats.org/officeDocument/2006/relationships/hyperlink" Target="mailto:ccp@kent.edu" TargetMode="External"/><Relationship Id="rId1" Type="http://schemas.openxmlformats.org/officeDocument/2006/relationships/slideLayout" Target="../slideLayouts/slideLayout4.xml"/><Relationship Id="rId6" Type="http://schemas.openxmlformats.org/officeDocument/2006/relationships/hyperlink" Target="mailto:cwhite19@kent.edu" TargetMode="External"/><Relationship Id="rId5" Type="http://schemas.openxmlformats.org/officeDocument/2006/relationships/hyperlink" Target="mailto:amaher5@kent.edu" TargetMode="External"/><Relationship Id="rId4" Type="http://schemas.openxmlformats.org/officeDocument/2006/relationships/hyperlink" Target="mailto:kbechter@kent.edu"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200" dirty="0"/>
              <a:t>2018-2019</a:t>
            </a:r>
          </a:p>
          <a:p>
            <a:r>
              <a:rPr lang="en-US" sz="3200" dirty="0"/>
              <a:t>CCP Information Night</a:t>
            </a:r>
          </a:p>
        </p:txBody>
      </p:sp>
      <p:sp>
        <p:nvSpPr>
          <p:cNvPr id="2" name="Title 1"/>
          <p:cNvSpPr>
            <a:spLocks noGrp="1"/>
          </p:cNvSpPr>
          <p:nvPr>
            <p:ph type="ctrTitle"/>
          </p:nvPr>
        </p:nvSpPr>
        <p:spPr/>
        <p:txBody>
          <a:bodyPr/>
          <a:lstStyle/>
          <a:p>
            <a:r>
              <a:rPr lang="en-US" dirty="0"/>
              <a:t> </a:t>
            </a:r>
          </a:p>
        </p:txBody>
      </p:sp>
    </p:spTree>
    <p:extLst>
      <p:ext uri="{BB962C8B-B14F-4D97-AF65-F5344CB8AC3E}">
        <p14:creationId xmlns:p14="http://schemas.microsoft.com/office/powerpoint/2010/main" val="342631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and Differences</a:t>
            </a:r>
          </a:p>
        </p:txBody>
      </p:sp>
      <p:sp>
        <p:nvSpPr>
          <p:cNvPr id="3" name="Content Placeholder 2"/>
          <p:cNvSpPr>
            <a:spLocks noGrp="1"/>
          </p:cNvSpPr>
          <p:nvPr>
            <p:ph idx="1"/>
          </p:nvPr>
        </p:nvSpPr>
        <p:spPr/>
        <p:txBody>
          <a:bodyPr/>
          <a:lstStyle/>
          <a:p>
            <a:r>
              <a:rPr lang="en-US" dirty="0"/>
              <a:t>Increased academic rigor</a:t>
            </a:r>
          </a:p>
          <a:p>
            <a:r>
              <a:rPr lang="en-US" dirty="0"/>
              <a:t>Adult learning environment</a:t>
            </a:r>
          </a:p>
          <a:p>
            <a:r>
              <a:rPr lang="en-US" dirty="0"/>
              <a:t>Class schedule – may impact extracurricular activities</a:t>
            </a:r>
          </a:p>
          <a:p>
            <a:r>
              <a:rPr lang="en-US" dirty="0"/>
              <a:t>Impact on High School GPA/Class Standing</a:t>
            </a:r>
          </a:p>
          <a:p>
            <a:r>
              <a:rPr lang="en-US" dirty="0"/>
              <a:t>Permanent College GPA and Transcript</a:t>
            </a:r>
          </a:p>
          <a:p>
            <a:r>
              <a:rPr lang="en-US" dirty="0"/>
              <a:t>Financial Risks – costs and impact on financial aid</a:t>
            </a:r>
          </a:p>
          <a:p>
            <a:r>
              <a:rPr lang="en-US" dirty="0"/>
              <a:t>Parent Involvement/FERPA</a:t>
            </a:r>
          </a:p>
          <a:p>
            <a:endParaRPr lang="en-US" dirty="0"/>
          </a:p>
        </p:txBody>
      </p:sp>
    </p:spTree>
    <p:extLst>
      <p:ext uri="{BB962C8B-B14F-4D97-AF65-F5344CB8AC3E}">
        <p14:creationId xmlns:p14="http://schemas.microsoft.com/office/powerpoint/2010/main" val="1019240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7135" y="1828721"/>
            <a:ext cx="6897006" cy="1065620"/>
          </a:xfrm>
        </p:spPr>
        <p:txBody>
          <a:bodyPr/>
          <a:lstStyle/>
          <a:p>
            <a:pPr algn="ctr"/>
            <a:r>
              <a:rPr lang="en-US" dirty="0"/>
              <a:t>CCP and High School Requirements</a:t>
            </a:r>
          </a:p>
        </p:txBody>
      </p:sp>
    </p:spTree>
    <p:extLst>
      <p:ext uri="{BB962C8B-B14F-4D97-AF65-F5344CB8AC3E}">
        <p14:creationId xmlns:p14="http://schemas.microsoft.com/office/powerpoint/2010/main" val="1774335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School Requirements</a:t>
            </a:r>
          </a:p>
        </p:txBody>
      </p:sp>
      <p:sp>
        <p:nvSpPr>
          <p:cNvPr id="3" name="Content Placeholder 2"/>
          <p:cNvSpPr>
            <a:spLocks noGrp="1"/>
          </p:cNvSpPr>
          <p:nvPr>
            <p:ph idx="1"/>
          </p:nvPr>
        </p:nvSpPr>
        <p:spPr/>
        <p:txBody>
          <a:bodyPr/>
          <a:lstStyle/>
          <a:p>
            <a:r>
              <a:rPr lang="en-US" dirty="0"/>
              <a:t>Graduation Requirements cannot be waived</a:t>
            </a:r>
          </a:p>
          <a:p>
            <a:r>
              <a:rPr lang="en-US" dirty="0"/>
              <a:t>CCP courses can fulfill some of the high school assessment requirements</a:t>
            </a:r>
          </a:p>
          <a:p>
            <a:r>
              <a:rPr lang="en-US" dirty="0"/>
              <a:t>Students are still responsible for some high school assessments</a:t>
            </a:r>
          </a:p>
          <a:p>
            <a:pPr marL="0" indent="0">
              <a:buNone/>
            </a:pPr>
            <a:endParaRPr lang="en-US" dirty="0"/>
          </a:p>
        </p:txBody>
      </p:sp>
    </p:spTree>
    <p:extLst>
      <p:ext uri="{BB962C8B-B14F-4D97-AF65-F5344CB8AC3E}">
        <p14:creationId xmlns:p14="http://schemas.microsoft.com/office/powerpoint/2010/main" val="232504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Grades Posted?</a:t>
            </a:r>
          </a:p>
        </p:txBody>
      </p:sp>
      <p:sp>
        <p:nvSpPr>
          <p:cNvPr id="3" name="Content Placeholder 2"/>
          <p:cNvSpPr>
            <a:spLocks noGrp="1"/>
          </p:cNvSpPr>
          <p:nvPr>
            <p:ph idx="1"/>
          </p:nvPr>
        </p:nvSpPr>
        <p:spPr/>
        <p:txBody>
          <a:bodyPr/>
          <a:lstStyle/>
          <a:p>
            <a:r>
              <a:rPr lang="en-US" dirty="0"/>
              <a:t>College/University provides final grades to HS</a:t>
            </a:r>
          </a:p>
          <a:p>
            <a:r>
              <a:rPr lang="en-US" dirty="0"/>
              <a:t>High School posts the course title, grade, and institution on transcript</a:t>
            </a:r>
          </a:p>
          <a:p>
            <a:r>
              <a:rPr lang="en-US" dirty="0"/>
              <a:t>Grades earned in college courses are included in GPA/Rank</a:t>
            </a:r>
          </a:p>
          <a:p>
            <a:r>
              <a:rPr lang="en-US" dirty="0"/>
              <a:t>Weighting of grades</a:t>
            </a:r>
          </a:p>
        </p:txBody>
      </p:sp>
    </p:spTree>
    <p:extLst>
      <p:ext uri="{BB962C8B-B14F-4D97-AF65-F5344CB8AC3E}">
        <p14:creationId xmlns:p14="http://schemas.microsoft.com/office/powerpoint/2010/main" val="1006512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Athletic Eligibility</a:t>
            </a:r>
          </a:p>
        </p:txBody>
      </p:sp>
      <p:sp>
        <p:nvSpPr>
          <p:cNvPr id="3" name="Content Placeholder 2"/>
          <p:cNvSpPr>
            <a:spLocks noGrp="1"/>
          </p:cNvSpPr>
          <p:nvPr>
            <p:ph idx="1"/>
          </p:nvPr>
        </p:nvSpPr>
        <p:spPr/>
        <p:txBody>
          <a:bodyPr/>
          <a:lstStyle/>
          <a:p>
            <a:r>
              <a:rPr lang="en-US" dirty="0"/>
              <a:t>CCP Students can participate in HS athletics</a:t>
            </a:r>
          </a:p>
          <a:p>
            <a:r>
              <a:rPr lang="en-US" dirty="0"/>
              <a:t>Follow OHSAA guidelines</a:t>
            </a:r>
          </a:p>
          <a:p>
            <a:r>
              <a:rPr lang="en-US" dirty="0"/>
              <a:t>Summer CCP courses can’t be used for eligibility</a:t>
            </a:r>
          </a:p>
          <a:p>
            <a:r>
              <a:rPr lang="en-US" dirty="0"/>
              <a:t>Verification of college midterm grades may be required</a:t>
            </a:r>
          </a:p>
        </p:txBody>
      </p:sp>
    </p:spTree>
    <p:extLst>
      <p:ext uri="{BB962C8B-B14F-4D97-AF65-F5344CB8AC3E}">
        <p14:creationId xmlns:p14="http://schemas.microsoft.com/office/powerpoint/2010/main" val="2860728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Textbooks</a:t>
            </a:r>
          </a:p>
        </p:txBody>
      </p:sp>
      <p:sp>
        <p:nvSpPr>
          <p:cNvPr id="3" name="Content Placeholder 2"/>
          <p:cNvSpPr>
            <a:spLocks noGrp="1"/>
          </p:cNvSpPr>
          <p:nvPr>
            <p:ph idx="1"/>
          </p:nvPr>
        </p:nvSpPr>
        <p:spPr/>
        <p:txBody>
          <a:bodyPr/>
          <a:lstStyle/>
          <a:p>
            <a:r>
              <a:rPr lang="en-US" dirty="0"/>
              <a:t>Costs are paid by the school district</a:t>
            </a:r>
          </a:p>
          <a:p>
            <a:r>
              <a:rPr lang="en-US" dirty="0"/>
              <a:t>Each district has their own policies regarding how students purchase textbooks</a:t>
            </a:r>
          </a:p>
          <a:p>
            <a:r>
              <a:rPr lang="en-US" dirty="0"/>
              <a:t>Recommend </a:t>
            </a:r>
            <a:r>
              <a:rPr lang="en-US" u="sng" dirty="0"/>
              <a:t>not</a:t>
            </a:r>
            <a:r>
              <a:rPr lang="en-US" dirty="0"/>
              <a:t> opening a sealed textbook or computer disk package until the student is certain they will remain in the course</a:t>
            </a:r>
          </a:p>
          <a:p>
            <a:endParaRPr lang="en-US" dirty="0"/>
          </a:p>
        </p:txBody>
      </p:sp>
    </p:spTree>
    <p:extLst>
      <p:ext uri="{BB962C8B-B14F-4D97-AF65-F5344CB8AC3E}">
        <p14:creationId xmlns:p14="http://schemas.microsoft.com/office/powerpoint/2010/main" val="1604743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853" y="1709081"/>
            <a:ext cx="6897006" cy="1065620"/>
          </a:xfrm>
        </p:spPr>
        <p:txBody>
          <a:bodyPr/>
          <a:lstStyle/>
          <a:p>
            <a:pPr algn="ctr"/>
            <a:r>
              <a:rPr lang="en-US" dirty="0"/>
              <a:t>How Can Students Participate?</a:t>
            </a:r>
          </a:p>
        </p:txBody>
      </p:sp>
    </p:spTree>
    <p:extLst>
      <p:ext uri="{BB962C8B-B14F-4D97-AF65-F5344CB8AC3E}">
        <p14:creationId xmlns:p14="http://schemas.microsoft.com/office/powerpoint/2010/main" val="2695024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CCP Requirements for Parents/Students</a:t>
            </a:r>
            <a:br>
              <a:rPr lang="en-US" dirty="0"/>
            </a:br>
            <a:r>
              <a:rPr lang="en-US" dirty="0"/>
              <a:t>at Public Schools</a:t>
            </a:r>
          </a:p>
        </p:txBody>
      </p:sp>
      <p:sp>
        <p:nvSpPr>
          <p:cNvPr id="3" name="Content Placeholder 2"/>
          <p:cNvSpPr>
            <a:spLocks noGrp="1"/>
          </p:cNvSpPr>
          <p:nvPr>
            <p:ph idx="1"/>
          </p:nvPr>
        </p:nvSpPr>
        <p:spPr/>
        <p:txBody>
          <a:bodyPr/>
          <a:lstStyle/>
          <a:p>
            <a:r>
              <a:rPr lang="en-US" dirty="0"/>
              <a:t>Attend an information session/receive counseling regarding CCP</a:t>
            </a:r>
          </a:p>
          <a:p>
            <a:r>
              <a:rPr lang="en-US" dirty="0"/>
              <a:t>Sign document verifying counseling received</a:t>
            </a:r>
          </a:p>
          <a:p>
            <a:r>
              <a:rPr lang="en-US" dirty="0"/>
              <a:t>Complete and submit Letter of Intent by April 1</a:t>
            </a:r>
          </a:p>
          <a:p>
            <a:r>
              <a:rPr lang="en-US" dirty="0"/>
              <a:t>Apply for CCP at college(s) of choice</a:t>
            </a:r>
          </a:p>
          <a:p>
            <a:r>
              <a:rPr lang="en-US" dirty="0"/>
              <a:t>Non-public and homeschooled students follow guidelines to apply for funding through the State</a:t>
            </a:r>
          </a:p>
        </p:txBody>
      </p:sp>
    </p:spTree>
    <p:extLst>
      <p:ext uri="{BB962C8B-B14F-4D97-AF65-F5344CB8AC3E}">
        <p14:creationId xmlns:p14="http://schemas.microsoft.com/office/powerpoint/2010/main" val="3361120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Enrollment Options</a:t>
            </a:r>
          </a:p>
        </p:txBody>
      </p:sp>
      <p:sp>
        <p:nvSpPr>
          <p:cNvPr id="3" name="Content Placeholder 2"/>
          <p:cNvSpPr>
            <a:spLocks noGrp="1"/>
          </p:cNvSpPr>
          <p:nvPr>
            <p:ph idx="1"/>
          </p:nvPr>
        </p:nvSpPr>
        <p:spPr/>
        <p:txBody>
          <a:bodyPr/>
          <a:lstStyle/>
          <a:p>
            <a:r>
              <a:rPr lang="en-US" dirty="0"/>
              <a:t>Summer Semester</a:t>
            </a:r>
          </a:p>
          <a:p>
            <a:endParaRPr lang="en-US" dirty="0"/>
          </a:p>
          <a:p>
            <a:r>
              <a:rPr lang="en-US" dirty="0"/>
              <a:t>Fall Semester</a:t>
            </a:r>
          </a:p>
          <a:p>
            <a:endParaRPr lang="en-US" dirty="0"/>
          </a:p>
          <a:p>
            <a:r>
              <a:rPr lang="en-US" dirty="0"/>
              <a:t>Spring Semester</a:t>
            </a:r>
          </a:p>
        </p:txBody>
      </p:sp>
    </p:spTree>
    <p:extLst>
      <p:ext uri="{BB962C8B-B14F-4D97-AF65-F5344CB8AC3E}">
        <p14:creationId xmlns:p14="http://schemas.microsoft.com/office/powerpoint/2010/main" val="3715681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t>CCP Guidelines</a:t>
            </a:r>
          </a:p>
        </p:txBody>
      </p:sp>
      <p:sp>
        <p:nvSpPr>
          <p:cNvPr id="3" name="Content Placeholder 2"/>
          <p:cNvSpPr>
            <a:spLocks noGrp="1"/>
          </p:cNvSpPr>
          <p:nvPr>
            <p:ph idx="1"/>
          </p:nvPr>
        </p:nvSpPr>
        <p:spPr/>
        <p:txBody>
          <a:bodyPr/>
          <a:lstStyle/>
          <a:p>
            <a:pPr>
              <a:defRPr/>
            </a:pPr>
            <a:r>
              <a:rPr lang="en-US" altLang="en-US" dirty="0"/>
              <a:t>Limit of </a:t>
            </a:r>
            <a:r>
              <a:rPr lang="en-US" altLang="en-US" b="1" dirty="0"/>
              <a:t>30</a:t>
            </a:r>
            <a:r>
              <a:rPr lang="en-US" altLang="en-US" dirty="0"/>
              <a:t> college credits per year</a:t>
            </a:r>
          </a:p>
          <a:p>
            <a:pPr>
              <a:defRPr/>
            </a:pPr>
            <a:r>
              <a:rPr lang="en-US" altLang="en-US" dirty="0"/>
              <a:t>Limit of </a:t>
            </a:r>
            <a:r>
              <a:rPr lang="en-US" altLang="en-US" b="1" dirty="0"/>
              <a:t>120 </a:t>
            </a:r>
            <a:r>
              <a:rPr lang="en-US" altLang="en-US" dirty="0"/>
              <a:t>credits maximum, even if beginning CCP in 7</a:t>
            </a:r>
            <a:r>
              <a:rPr lang="en-US" altLang="en-US" baseline="30000" dirty="0"/>
              <a:t>th</a:t>
            </a:r>
            <a:r>
              <a:rPr lang="en-US" altLang="en-US" dirty="0"/>
              <a:t> grade</a:t>
            </a:r>
          </a:p>
          <a:p>
            <a:pPr>
              <a:defRPr/>
            </a:pPr>
            <a:r>
              <a:rPr lang="en-US" altLang="en-US" dirty="0"/>
              <a:t>Cannot attend beyond Spring Semester of your senior year in high school</a:t>
            </a:r>
          </a:p>
          <a:p>
            <a:pPr>
              <a:defRPr/>
            </a:pPr>
            <a:r>
              <a:rPr lang="en-US" altLang="en-US" dirty="0"/>
              <a:t>Verify course choices and changes with your school guidance counselor</a:t>
            </a:r>
          </a:p>
          <a:p>
            <a:pPr>
              <a:defRPr/>
            </a:pPr>
            <a:r>
              <a:rPr lang="en-US" altLang="en-US" dirty="0"/>
              <a:t>Make sure that you do not exceed 30 credits!</a:t>
            </a:r>
          </a:p>
        </p:txBody>
      </p:sp>
    </p:spTree>
    <p:extLst>
      <p:ext uri="{BB962C8B-B14F-4D97-AF65-F5344CB8AC3E}">
        <p14:creationId xmlns:p14="http://schemas.microsoft.com/office/powerpoint/2010/main" val="3110082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t>
            </a:r>
          </a:p>
        </p:txBody>
      </p:sp>
      <p:sp>
        <p:nvSpPr>
          <p:cNvPr id="4" name="Content Placeholder 3"/>
          <p:cNvSpPr>
            <a:spLocks noGrp="1"/>
          </p:cNvSpPr>
          <p:nvPr>
            <p:ph idx="1"/>
          </p:nvPr>
        </p:nvSpPr>
        <p:spPr/>
        <p:txBody>
          <a:bodyPr>
            <a:normAutofit/>
          </a:bodyPr>
          <a:lstStyle/>
          <a:p>
            <a:r>
              <a:rPr lang="en-US" dirty="0"/>
              <a:t>What is College Credit Plus (CCP)?</a:t>
            </a:r>
          </a:p>
          <a:p>
            <a:r>
              <a:rPr lang="en-US" dirty="0"/>
              <a:t>Benefits and Risks of Participation</a:t>
            </a:r>
          </a:p>
          <a:p>
            <a:r>
              <a:rPr lang="en-US" dirty="0"/>
              <a:t>High School Requirements</a:t>
            </a:r>
          </a:p>
          <a:p>
            <a:r>
              <a:rPr lang="en-US" dirty="0"/>
              <a:t>CCP Requirements and Application Processes</a:t>
            </a:r>
          </a:p>
          <a:p>
            <a:r>
              <a:rPr lang="en-US" dirty="0"/>
              <a:t>Enrollment Options</a:t>
            </a:r>
          </a:p>
          <a:p>
            <a:r>
              <a:rPr lang="en-US" dirty="0"/>
              <a:t>Questions</a:t>
            </a:r>
          </a:p>
        </p:txBody>
      </p:sp>
    </p:spTree>
    <p:extLst>
      <p:ext uri="{BB962C8B-B14F-4D97-AF65-F5344CB8AC3E}">
        <p14:creationId xmlns:p14="http://schemas.microsoft.com/office/powerpoint/2010/main" val="872793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t>Credit Conversion and Limits</a:t>
            </a:r>
          </a:p>
        </p:txBody>
      </p:sp>
      <p:graphicFrame>
        <p:nvGraphicFramePr>
          <p:cNvPr id="4" name="Content Placeholder 3"/>
          <p:cNvGraphicFramePr>
            <a:graphicFrameLocks noGrp="1"/>
          </p:cNvGraphicFramePr>
          <p:nvPr>
            <p:ph idx="1"/>
          </p:nvPr>
        </p:nvGraphicFramePr>
        <p:xfrm>
          <a:off x="1490663" y="1334691"/>
          <a:ext cx="6172200" cy="2781300"/>
        </p:xfrm>
        <a:graphic>
          <a:graphicData uri="http://schemas.openxmlformats.org/drawingml/2006/table">
            <a:tbl>
              <a:tblPr firstRow="1" bandRow="1">
                <a:tableStyleId>{5C22544A-7EE6-4342-B048-85BDC9FD1C3A}</a:tableStyleId>
              </a:tblPr>
              <a:tblGrid>
                <a:gridCol w="971550">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gridCol w="1543050">
                  <a:extLst>
                    <a:ext uri="{9D8B030D-6E8A-4147-A177-3AD203B41FA5}">
                      <a16:colId xmlns:a16="http://schemas.microsoft.com/office/drawing/2014/main" val="20004"/>
                    </a:ext>
                  </a:extLst>
                </a:gridCol>
              </a:tblGrid>
              <a:tr h="278130">
                <a:tc>
                  <a:txBody>
                    <a:bodyPr/>
                    <a:lstStyle/>
                    <a:p>
                      <a:r>
                        <a:rPr lang="en-US" sz="1200" b="1" dirty="0"/>
                        <a:t>HS</a:t>
                      </a:r>
                      <a:r>
                        <a:rPr lang="en-US" sz="1200" b="1" baseline="0" dirty="0"/>
                        <a:t> Credits</a:t>
                      </a:r>
                      <a:endParaRPr lang="en-US" sz="1200" b="1" dirty="0"/>
                    </a:p>
                  </a:txBody>
                  <a:tcPr marL="68580" marR="68580" marT="34290" marB="34290"/>
                </a:tc>
                <a:tc>
                  <a:txBody>
                    <a:bodyPr/>
                    <a:lstStyle/>
                    <a:p>
                      <a:r>
                        <a:rPr lang="en-US" sz="1200" b="1" dirty="0"/>
                        <a:t>CCP Hours/Year</a:t>
                      </a:r>
                    </a:p>
                  </a:txBody>
                  <a:tcPr marL="68580" marR="68580" marT="34290" marB="34290">
                    <a:lnR w="12700" cap="flat" cmpd="sng" algn="ctr">
                      <a:solidFill>
                        <a:schemeClr val="tx1"/>
                      </a:solidFill>
                      <a:prstDash val="solid"/>
                      <a:round/>
                      <a:headEnd type="none" w="med" len="med"/>
                      <a:tailEnd type="none" w="med" len="med"/>
                    </a:lnR>
                  </a:tcPr>
                </a:tc>
                <a:tc rowSpan="10">
                  <a:txBody>
                    <a:bodyPr/>
                    <a:lstStyle/>
                    <a:p>
                      <a:endParaRPr lang="en-US" sz="12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1200" b="1" dirty="0"/>
                        <a:t>HS Credits</a:t>
                      </a:r>
                    </a:p>
                  </a:txBody>
                  <a:tcPr marL="68580" marR="68580" marT="34290" marB="34290">
                    <a:lnL w="12700" cap="flat" cmpd="sng" algn="ctr">
                      <a:solidFill>
                        <a:schemeClr val="tx1"/>
                      </a:solidFill>
                      <a:prstDash val="solid"/>
                      <a:round/>
                      <a:headEnd type="none" w="med" len="med"/>
                      <a:tailEnd type="none" w="med" len="med"/>
                    </a:lnL>
                  </a:tcPr>
                </a:tc>
                <a:tc>
                  <a:txBody>
                    <a:bodyPr/>
                    <a:lstStyle/>
                    <a:p>
                      <a:r>
                        <a:rPr lang="en-US" sz="1200" b="1" dirty="0"/>
                        <a:t>CCP Hours/Year</a:t>
                      </a:r>
                    </a:p>
                  </a:txBody>
                  <a:tcPr marL="68580" marR="68580" marT="34290" marB="34290"/>
                </a:tc>
                <a:extLst>
                  <a:ext uri="{0D108BD9-81ED-4DB2-BD59-A6C34878D82A}">
                    <a16:rowId xmlns:a16="http://schemas.microsoft.com/office/drawing/2014/main" val="10000"/>
                  </a:ext>
                </a:extLst>
              </a:tr>
              <a:tr h="278130">
                <a:tc>
                  <a:txBody>
                    <a:bodyPr/>
                    <a:lstStyle/>
                    <a:p>
                      <a:pPr algn="ctr"/>
                      <a:r>
                        <a:rPr lang="en-US" sz="1200" b="1" dirty="0"/>
                        <a:t>0</a:t>
                      </a:r>
                    </a:p>
                  </a:txBody>
                  <a:tcPr marL="68580" marR="68580" marT="34290" marB="34290"/>
                </a:tc>
                <a:tc>
                  <a:txBody>
                    <a:bodyPr/>
                    <a:lstStyle/>
                    <a:p>
                      <a:pPr algn="ctr"/>
                      <a:r>
                        <a:rPr lang="en-US" sz="1200" b="1" dirty="0"/>
                        <a:t>30.0</a:t>
                      </a:r>
                    </a:p>
                  </a:txBody>
                  <a:tcPr marL="68580" marR="68580" marT="34290" marB="34290">
                    <a:lnR w="12700" cap="flat" cmpd="sng" algn="ctr">
                      <a:solidFill>
                        <a:schemeClr val="tx1"/>
                      </a:solidFill>
                      <a:prstDash val="solid"/>
                      <a:round/>
                      <a:headEnd type="none" w="med" len="med"/>
                      <a:tailEnd type="none" w="med" len="med"/>
                    </a:lnR>
                  </a:tcPr>
                </a:tc>
                <a:tc vMerge="1">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b="1" dirty="0"/>
                        <a:t>4.0</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US" sz="1200" b="1" dirty="0"/>
                        <a:t>18.0</a:t>
                      </a:r>
                    </a:p>
                  </a:txBody>
                  <a:tcPr marL="68580" marR="68580" marT="34290" marB="34290"/>
                </a:tc>
                <a:extLst>
                  <a:ext uri="{0D108BD9-81ED-4DB2-BD59-A6C34878D82A}">
                    <a16:rowId xmlns:a16="http://schemas.microsoft.com/office/drawing/2014/main" val="10001"/>
                  </a:ext>
                </a:extLst>
              </a:tr>
              <a:tr h="278130">
                <a:tc>
                  <a:txBody>
                    <a:bodyPr/>
                    <a:lstStyle/>
                    <a:p>
                      <a:pPr algn="ctr"/>
                      <a:r>
                        <a:rPr lang="en-US" sz="1200" b="1" dirty="0"/>
                        <a:t>0.5</a:t>
                      </a:r>
                    </a:p>
                  </a:txBody>
                  <a:tcPr marL="68580" marR="68580" marT="34290" marB="34290"/>
                </a:tc>
                <a:tc>
                  <a:txBody>
                    <a:bodyPr/>
                    <a:lstStyle/>
                    <a:p>
                      <a:pPr algn="ctr"/>
                      <a:r>
                        <a:rPr lang="en-US" sz="1200" b="1" dirty="0"/>
                        <a:t>28.5</a:t>
                      </a:r>
                    </a:p>
                  </a:txBody>
                  <a:tcPr marL="68580" marR="68580" marT="34290" marB="34290">
                    <a:lnR w="12700" cap="flat" cmpd="sng" algn="ctr">
                      <a:solidFill>
                        <a:schemeClr val="tx1"/>
                      </a:solidFill>
                      <a:prstDash val="solid"/>
                      <a:round/>
                      <a:headEnd type="none" w="med" len="med"/>
                      <a:tailEnd type="none" w="med" len="med"/>
                    </a:lnR>
                  </a:tcPr>
                </a:tc>
                <a:tc vMerge="1">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b="1" dirty="0"/>
                        <a:t>4.5</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US" sz="1200" b="1" dirty="0"/>
                        <a:t>16.5</a:t>
                      </a:r>
                    </a:p>
                  </a:txBody>
                  <a:tcPr marL="68580" marR="68580" marT="34290" marB="34290"/>
                </a:tc>
                <a:extLst>
                  <a:ext uri="{0D108BD9-81ED-4DB2-BD59-A6C34878D82A}">
                    <a16:rowId xmlns:a16="http://schemas.microsoft.com/office/drawing/2014/main" val="10002"/>
                  </a:ext>
                </a:extLst>
              </a:tr>
              <a:tr h="278130">
                <a:tc>
                  <a:txBody>
                    <a:bodyPr/>
                    <a:lstStyle/>
                    <a:p>
                      <a:pPr algn="ctr"/>
                      <a:r>
                        <a:rPr lang="en-US" sz="1200" b="1" dirty="0"/>
                        <a:t>1.0</a:t>
                      </a:r>
                    </a:p>
                  </a:txBody>
                  <a:tcPr marL="68580" marR="68580" marT="34290" marB="34290"/>
                </a:tc>
                <a:tc>
                  <a:txBody>
                    <a:bodyPr/>
                    <a:lstStyle/>
                    <a:p>
                      <a:pPr algn="ctr"/>
                      <a:r>
                        <a:rPr lang="en-US" sz="1200" b="1" dirty="0"/>
                        <a:t>27.0</a:t>
                      </a:r>
                    </a:p>
                  </a:txBody>
                  <a:tcPr marL="68580" marR="68580" marT="34290" marB="34290">
                    <a:lnR w="12700" cap="flat" cmpd="sng" algn="ctr">
                      <a:solidFill>
                        <a:schemeClr val="tx1"/>
                      </a:solidFill>
                      <a:prstDash val="solid"/>
                      <a:round/>
                      <a:headEnd type="none" w="med" len="med"/>
                      <a:tailEnd type="none" w="med" len="med"/>
                    </a:lnR>
                  </a:tcPr>
                </a:tc>
                <a:tc vMerge="1">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b="1" dirty="0"/>
                        <a:t>5.0</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US" sz="1200" b="1" dirty="0"/>
                        <a:t>15.0</a:t>
                      </a:r>
                    </a:p>
                  </a:txBody>
                  <a:tcPr marL="68580" marR="68580" marT="34290" marB="34290"/>
                </a:tc>
                <a:extLst>
                  <a:ext uri="{0D108BD9-81ED-4DB2-BD59-A6C34878D82A}">
                    <a16:rowId xmlns:a16="http://schemas.microsoft.com/office/drawing/2014/main" val="10003"/>
                  </a:ext>
                </a:extLst>
              </a:tr>
              <a:tr h="278130">
                <a:tc>
                  <a:txBody>
                    <a:bodyPr/>
                    <a:lstStyle/>
                    <a:p>
                      <a:pPr algn="ctr"/>
                      <a:r>
                        <a:rPr lang="en-US" sz="1200" b="1" dirty="0"/>
                        <a:t>1.5</a:t>
                      </a:r>
                    </a:p>
                  </a:txBody>
                  <a:tcPr marL="68580" marR="68580" marT="34290" marB="34290"/>
                </a:tc>
                <a:tc>
                  <a:txBody>
                    <a:bodyPr/>
                    <a:lstStyle/>
                    <a:p>
                      <a:pPr algn="ctr"/>
                      <a:r>
                        <a:rPr lang="en-US" sz="1200" b="1" dirty="0"/>
                        <a:t>25.5</a:t>
                      </a:r>
                    </a:p>
                  </a:txBody>
                  <a:tcPr marL="68580" marR="68580" marT="34290" marB="34290">
                    <a:lnR w="12700" cap="flat" cmpd="sng" algn="ctr">
                      <a:solidFill>
                        <a:schemeClr val="tx1"/>
                      </a:solidFill>
                      <a:prstDash val="solid"/>
                      <a:round/>
                      <a:headEnd type="none" w="med" len="med"/>
                      <a:tailEnd type="none" w="med" len="med"/>
                    </a:lnR>
                  </a:tcPr>
                </a:tc>
                <a:tc vMerge="1">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b="1" dirty="0"/>
                        <a:t>5.5</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US" sz="1200" b="1" dirty="0"/>
                        <a:t>13.5</a:t>
                      </a:r>
                    </a:p>
                  </a:txBody>
                  <a:tcPr marL="68580" marR="68580" marT="34290" marB="34290"/>
                </a:tc>
                <a:extLst>
                  <a:ext uri="{0D108BD9-81ED-4DB2-BD59-A6C34878D82A}">
                    <a16:rowId xmlns:a16="http://schemas.microsoft.com/office/drawing/2014/main" val="10004"/>
                  </a:ext>
                </a:extLst>
              </a:tr>
              <a:tr h="278130">
                <a:tc>
                  <a:txBody>
                    <a:bodyPr/>
                    <a:lstStyle/>
                    <a:p>
                      <a:pPr algn="ctr"/>
                      <a:r>
                        <a:rPr lang="en-US" sz="1200" b="1" dirty="0"/>
                        <a:t>2.0</a:t>
                      </a:r>
                    </a:p>
                  </a:txBody>
                  <a:tcPr marL="68580" marR="68580" marT="34290" marB="34290"/>
                </a:tc>
                <a:tc>
                  <a:txBody>
                    <a:bodyPr/>
                    <a:lstStyle/>
                    <a:p>
                      <a:pPr algn="ctr"/>
                      <a:r>
                        <a:rPr lang="en-US" sz="1200" b="1" dirty="0"/>
                        <a:t>24.0</a:t>
                      </a:r>
                    </a:p>
                  </a:txBody>
                  <a:tcPr marL="68580" marR="68580" marT="34290" marB="34290">
                    <a:lnR w="12700" cap="flat" cmpd="sng" algn="ctr">
                      <a:solidFill>
                        <a:schemeClr val="tx1"/>
                      </a:solidFill>
                      <a:prstDash val="solid"/>
                      <a:round/>
                      <a:headEnd type="none" w="med" len="med"/>
                      <a:tailEnd type="none" w="med" len="med"/>
                    </a:lnR>
                  </a:tcPr>
                </a:tc>
                <a:tc vMerge="1">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b="1" dirty="0"/>
                        <a:t>6.0</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US" sz="1200" b="1" dirty="0"/>
                        <a:t>12.0</a:t>
                      </a:r>
                    </a:p>
                  </a:txBody>
                  <a:tcPr marL="68580" marR="68580" marT="34290" marB="34290"/>
                </a:tc>
                <a:extLst>
                  <a:ext uri="{0D108BD9-81ED-4DB2-BD59-A6C34878D82A}">
                    <a16:rowId xmlns:a16="http://schemas.microsoft.com/office/drawing/2014/main" val="10005"/>
                  </a:ext>
                </a:extLst>
              </a:tr>
              <a:tr h="278130">
                <a:tc>
                  <a:txBody>
                    <a:bodyPr/>
                    <a:lstStyle/>
                    <a:p>
                      <a:pPr algn="ctr"/>
                      <a:r>
                        <a:rPr lang="en-US" sz="1200" b="1" dirty="0"/>
                        <a:t>2.5</a:t>
                      </a:r>
                    </a:p>
                  </a:txBody>
                  <a:tcPr marL="68580" marR="68580" marT="34290" marB="34290"/>
                </a:tc>
                <a:tc>
                  <a:txBody>
                    <a:bodyPr/>
                    <a:lstStyle/>
                    <a:p>
                      <a:pPr algn="ctr"/>
                      <a:r>
                        <a:rPr lang="en-US" sz="1200" b="1" dirty="0"/>
                        <a:t>22.5</a:t>
                      </a:r>
                    </a:p>
                  </a:txBody>
                  <a:tcPr marL="68580" marR="68580" marT="34290" marB="34290">
                    <a:lnR w="12700" cap="flat" cmpd="sng" algn="ctr">
                      <a:solidFill>
                        <a:schemeClr val="tx1"/>
                      </a:solidFill>
                      <a:prstDash val="solid"/>
                      <a:round/>
                      <a:headEnd type="none" w="med" len="med"/>
                      <a:tailEnd type="none" w="med" len="med"/>
                    </a:lnR>
                  </a:tcPr>
                </a:tc>
                <a:tc vMerge="1">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b="1" dirty="0"/>
                        <a:t>6.5</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US" sz="1200" b="1" dirty="0"/>
                        <a:t>10.5</a:t>
                      </a:r>
                    </a:p>
                  </a:txBody>
                  <a:tcPr marL="68580" marR="68580" marT="34290" marB="34290"/>
                </a:tc>
                <a:extLst>
                  <a:ext uri="{0D108BD9-81ED-4DB2-BD59-A6C34878D82A}">
                    <a16:rowId xmlns:a16="http://schemas.microsoft.com/office/drawing/2014/main" val="10006"/>
                  </a:ext>
                </a:extLst>
              </a:tr>
              <a:tr h="278130">
                <a:tc>
                  <a:txBody>
                    <a:bodyPr/>
                    <a:lstStyle/>
                    <a:p>
                      <a:pPr algn="ctr"/>
                      <a:r>
                        <a:rPr lang="en-US" sz="1200" b="1" dirty="0"/>
                        <a:t>3.0</a:t>
                      </a:r>
                    </a:p>
                  </a:txBody>
                  <a:tcPr marL="68580" marR="68580" marT="34290" marB="34290"/>
                </a:tc>
                <a:tc>
                  <a:txBody>
                    <a:bodyPr/>
                    <a:lstStyle/>
                    <a:p>
                      <a:pPr algn="ctr"/>
                      <a:r>
                        <a:rPr lang="en-US" sz="1200" b="1" dirty="0"/>
                        <a:t>21.0</a:t>
                      </a:r>
                    </a:p>
                  </a:txBody>
                  <a:tcPr marL="68580" marR="68580" marT="34290" marB="34290">
                    <a:lnR w="12700" cap="flat" cmpd="sng" algn="ctr">
                      <a:solidFill>
                        <a:schemeClr val="tx1"/>
                      </a:solidFill>
                      <a:prstDash val="solid"/>
                      <a:round/>
                      <a:headEnd type="none" w="med" len="med"/>
                      <a:tailEnd type="none" w="med" len="med"/>
                    </a:lnR>
                  </a:tcPr>
                </a:tc>
                <a:tc vMerge="1">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b="1" dirty="0"/>
                        <a:t>7.0</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US" sz="1200" b="1" dirty="0"/>
                        <a:t>9.0</a:t>
                      </a:r>
                    </a:p>
                  </a:txBody>
                  <a:tcPr marL="68580" marR="68580" marT="34290" marB="34290"/>
                </a:tc>
                <a:extLst>
                  <a:ext uri="{0D108BD9-81ED-4DB2-BD59-A6C34878D82A}">
                    <a16:rowId xmlns:a16="http://schemas.microsoft.com/office/drawing/2014/main" val="10007"/>
                  </a:ext>
                </a:extLst>
              </a:tr>
              <a:tr h="278130">
                <a:tc>
                  <a:txBody>
                    <a:bodyPr/>
                    <a:lstStyle/>
                    <a:p>
                      <a:pPr algn="ctr"/>
                      <a:r>
                        <a:rPr lang="en-US" sz="1200" b="1" dirty="0"/>
                        <a:t>3.5</a:t>
                      </a:r>
                    </a:p>
                  </a:txBody>
                  <a:tcPr marL="68580" marR="68580" marT="34290" marB="34290"/>
                </a:tc>
                <a:tc>
                  <a:txBody>
                    <a:bodyPr/>
                    <a:lstStyle/>
                    <a:p>
                      <a:pPr algn="ctr"/>
                      <a:r>
                        <a:rPr lang="en-US" sz="1200" b="1" dirty="0"/>
                        <a:t>19.5</a:t>
                      </a:r>
                    </a:p>
                  </a:txBody>
                  <a:tcPr marL="68580" marR="68580" marT="34290" marB="34290">
                    <a:lnR w="12700" cap="flat" cmpd="sng" algn="ctr">
                      <a:solidFill>
                        <a:schemeClr val="tx1"/>
                      </a:solidFill>
                      <a:prstDash val="solid"/>
                      <a:round/>
                      <a:headEnd type="none" w="med" len="med"/>
                      <a:tailEnd type="none" w="med" len="med"/>
                    </a:lnR>
                  </a:tcPr>
                </a:tc>
                <a:tc vMerge="1">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b="1" dirty="0"/>
                        <a:t>7.5</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US" sz="1200" b="1" dirty="0"/>
                        <a:t>7.5</a:t>
                      </a:r>
                    </a:p>
                  </a:txBody>
                  <a:tcPr marL="68580" marR="68580" marT="34290" marB="34290"/>
                </a:tc>
                <a:extLst>
                  <a:ext uri="{0D108BD9-81ED-4DB2-BD59-A6C34878D82A}">
                    <a16:rowId xmlns:a16="http://schemas.microsoft.com/office/drawing/2014/main" val="10008"/>
                  </a:ext>
                </a:extLst>
              </a:tr>
              <a:tr h="278130">
                <a:tc>
                  <a:txBody>
                    <a:bodyPr/>
                    <a:lstStyle/>
                    <a:p>
                      <a:pPr algn="ctr"/>
                      <a:endParaRPr lang="en-US" sz="1200" b="1" dirty="0"/>
                    </a:p>
                  </a:txBody>
                  <a:tcPr marL="68580" marR="68580" marT="34290" marB="34290"/>
                </a:tc>
                <a:tc>
                  <a:txBody>
                    <a:bodyPr/>
                    <a:lstStyle/>
                    <a:p>
                      <a:pPr algn="ctr"/>
                      <a:endParaRPr lang="en-US" sz="1200" b="1" dirty="0"/>
                    </a:p>
                  </a:txBody>
                  <a:tcPr marL="68580" marR="68580" marT="34290" marB="34290">
                    <a:lnR w="12700" cap="flat" cmpd="sng" algn="ctr">
                      <a:solidFill>
                        <a:schemeClr val="tx1"/>
                      </a:solidFill>
                      <a:prstDash val="solid"/>
                      <a:round/>
                      <a:headEnd type="none" w="med" len="med"/>
                      <a:tailEnd type="none" w="med" len="med"/>
                    </a:lnR>
                  </a:tcPr>
                </a:tc>
                <a:tc vMerge="1">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b="1" dirty="0"/>
                        <a:t>8.0</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US" sz="1200" b="1" dirty="0"/>
                        <a:t>6.0</a:t>
                      </a:r>
                    </a:p>
                  </a:txBody>
                  <a:tcPr marL="68580" marR="68580" marT="34290" marB="34290"/>
                </a:tc>
                <a:extLst>
                  <a:ext uri="{0D108BD9-81ED-4DB2-BD59-A6C34878D82A}">
                    <a16:rowId xmlns:a16="http://schemas.microsoft.com/office/drawing/2014/main" val="10009"/>
                  </a:ext>
                </a:extLst>
              </a:tr>
            </a:tbl>
          </a:graphicData>
        </a:graphic>
      </p:graphicFrame>
      <p:sp>
        <p:nvSpPr>
          <p:cNvPr id="54345" name="TextBox 4"/>
          <p:cNvSpPr txBox="1">
            <a:spLocks noChangeArrowheads="1"/>
          </p:cNvSpPr>
          <p:nvPr/>
        </p:nvSpPr>
        <p:spPr bwMode="auto">
          <a:xfrm>
            <a:off x="1485900" y="4514851"/>
            <a:ext cx="6115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1200"/>
              <a:t>3-5 Sem Hrs = 1 HS Credit    2 Sem Hrs = .66 HS Credits    1 Sem Hrs = .33 HS Credits</a:t>
            </a:r>
          </a:p>
        </p:txBody>
      </p:sp>
    </p:spTree>
    <p:extLst>
      <p:ext uri="{BB962C8B-B14F-4D97-AF65-F5344CB8AC3E}">
        <p14:creationId xmlns:p14="http://schemas.microsoft.com/office/powerpoint/2010/main" val="247673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Transferability vs Applicability</a:t>
            </a:r>
          </a:p>
        </p:txBody>
      </p:sp>
      <p:sp>
        <p:nvSpPr>
          <p:cNvPr id="3" name="Content Placeholder 2"/>
          <p:cNvSpPr>
            <a:spLocks noGrp="1"/>
          </p:cNvSpPr>
          <p:nvPr>
            <p:ph idx="1"/>
          </p:nvPr>
        </p:nvSpPr>
        <p:spPr>
          <a:xfrm>
            <a:off x="1485900" y="1428750"/>
            <a:ext cx="6172200" cy="3086100"/>
          </a:xfrm>
        </p:spPr>
        <p:txBody>
          <a:bodyPr/>
          <a:lstStyle/>
          <a:p>
            <a:pPr>
              <a:defRPr/>
            </a:pPr>
            <a:r>
              <a:rPr lang="en-US" dirty="0"/>
              <a:t>Check </a:t>
            </a:r>
            <a:r>
              <a:rPr lang="en-US" dirty="0">
                <a:hlinkClick r:id="rId3"/>
              </a:rPr>
              <a:t>https://transfercredit.ohio.gov</a:t>
            </a:r>
            <a:endParaRPr lang="en-US" dirty="0"/>
          </a:p>
          <a:p>
            <a:pPr marL="0" indent="0">
              <a:buNone/>
              <a:defRPr/>
            </a:pPr>
            <a:endParaRPr lang="en-US" dirty="0"/>
          </a:p>
          <a:p>
            <a:pPr>
              <a:defRPr/>
            </a:pPr>
            <a:r>
              <a:rPr lang="en-US" dirty="0"/>
              <a:t>Contact the college where you plan to transfer credit  </a:t>
            </a:r>
          </a:p>
          <a:p>
            <a:pPr>
              <a:defRPr/>
            </a:pPr>
            <a:endParaRPr lang="en-US" dirty="0"/>
          </a:p>
          <a:p>
            <a:pPr>
              <a:defRPr/>
            </a:pPr>
            <a:endParaRPr lang="en-US" dirty="0"/>
          </a:p>
          <a:p>
            <a:pPr>
              <a:defRPr/>
            </a:pPr>
            <a:endParaRPr lang="en-US" dirty="0"/>
          </a:p>
          <a:p>
            <a:pPr marL="0" indent="0">
              <a:buNone/>
              <a:defRPr/>
            </a:pPr>
            <a:endParaRPr lang="en-US" dirty="0"/>
          </a:p>
        </p:txBody>
      </p:sp>
    </p:spTree>
    <p:extLst>
      <p:ext uri="{BB962C8B-B14F-4D97-AF65-F5344CB8AC3E}">
        <p14:creationId xmlns:p14="http://schemas.microsoft.com/office/powerpoint/2010/main" val="407923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Eligibility Rule</a:t>
            </a:r>
          </a:p>
        </p:txBody>
      </p:sp>
      <p:sp>
        <p:nvSpPr>
          <p:cNvPr id="3" name="Content Placeholder 2"/>
          <p:cNvSpPr>
            <a:spLocks noGrp="1"/>
          </p:cNvSpPr>
          <p:nvPr>
            <p:ph idx="1"/>
          </p:nvPr>
        </p:nvSpPr>
        <p:spPr>
          <a:xfrm>
            <a:off x="628650" y="1369219"/>
            <a:ext cx="7886700" cy="3168275"/>
          </a:xfrm>
        </p:spPr>
        <p:txBody>
          <a:bodyPr>
            <a:normAutofit fontScale="92500" lnSpcReduction="10000"/>
          </a:bodyPr>
          <a:lstStyle/>
          <a:p>
            <a:pPr marL="0" indent="0">
              <a:buNone/>
            </a:pPr>
            <a:r>
              <a:rPr lang="en-US" dirty="0"/>
              <a:t>Courses Eligible for Funding</a:t>
            </a:r>
            <a:endParaRPr lang="en-US" i="1" dirty="0"/>
          </a:p>
          <a:p>
            <a:r>
              <a:rPr lang="en-US" dirty="0"/>
              <a:t>Level I Courses – first 15 credit hours</a:t>
            </a:r>
            <a:endParaRPr lang="en-US" dirty="0">
              <a:solidFill>
                <a:srgbClr val="0070C0"/>
              </a:solidFill>
            </a:endParaRPr>
          </a:p>
          <a:p>
            <a:pPr lvl="1"/>
            <a:r>
              <a:rPr lang="en-US" dirty="0">
                <a:solidFill>
                  <a:srgbClr val="0070C0"/>
                </a:solidFill>
              </a:rPr>
              <a:t>Transferable courses: Part of CTAG, OTM, or TAG or equivalent</a:t>
            </a:r>
          </a:p>
          <a:p>
            <a:pPr lvl="2"/>
            <a:r>
              <a:rPr lang="en-US" dirty="0">
                <a:solidFill>
                  <a:srgbClr val="0070C0"/>
                </a:solidFill>
              </a:rPr>
              <a:t>https://www.ohiohighered.org/transfer</a:t>
            </a:r>
          </a:p>
          <a:p>
            <a:pPr lvl="1"/>
            <a:r>
              <a:rPr lang="en-US" dirty="0">
                <a:solidFill>
                  <a:srgbClr val="0070C0"/>
                </a:solidFill>
              </a:rPr>
              <a:t>Courses in Computer Science, Information Technology, Anatomy, Physiology, or Foreign Language (including ASL)</a:t>
            </a:r>
          </a:p>
          <a:p>
            <a:pPr lvl="1"/>
            <a:r>
              <a:rPr lang="en-US" dirty="0">
                <a:solidFill>
                  <a:srgbClr val="0070C0"/>
                </a:solidFill>
              </a:rPr>
              <a:t>Technical certificate course</a:t>
            </a:r>
          </a:p>
          <a:p>
            <a:pPr lvl="1"/>
            <a:r>
              <a:rPr lang="en-US" dirty="0">
                <a:solidFill>
                  <a:srgbClr val="0070C0"/>
                </a:solidFill>
              </a:rPr>
              <a:t>15-credit hour or 30-credit hour model pathway course</a:t>
            </a:r>
          </a:p>
          <a:p>
            <a:pPr lvl="1"/>
            <a:r>
              <a:rPr lang="en-US" dirty="0">
                <a:solidFill>
                  <a:srgbClr val="0070C0"/>
                </a:solidFill>
              </a:rPr>
              <a:t>Study skills, academic or career success skills course</a:t>
            </a:r>
          </a:p>
          <a:p>
            <a:pPr lvl="1"/>
            <a:r>
              <a:rPr lang="en-US" dirty="0">
                <a:solidFill>
                  <a:srgbClr val="0070C0"/>
                </a:solidFill>
              </a:rPr>
              <a:t>Internship course</a:t>
            </a:r>
          </a:p>
          <a:p>
            <a:pPr lvl="1"/>
            <a:r>
              <a:rPr lang="en-US" dirty="0">
                <a:solidFill>
                  <a:srgbClr val="0070C0"/>
                </a:solidFill>
              </a:rPr>
              <a:t>Other course(s) approved by the Chancellor by March 1 annually</a:t>
            </a:r>
          </a:p>
          <a:p>
            <a:r>
              <a:rPr lang="en-US" dirty="0"/>
              <a:t>Level II Courses – anything that is not a Level I course</a:t>
            </a:r>
          </a:p>
          <a:p>
            <a:pPr lvl="1"/>
            <a:endParaRPr lang="en-US" dirty="0"/>
          </a:p>
        </p:txBody>
      </p:sp>
    </p:spTree>
    <p:extLst>
      <p:ext uri="{BB962C8B-B14F-4D97-AF65-F5344CB8AC3E}">
        <p14:creationId xmlns:p14="http://schemas.microsoft.com/office/powerpoint/2010/main" val="2555529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Non-Allowable Courses</a:t>
            </a:r>
          </a:p>
        </p:txBody>
      </p:sp>
      <p:sp>
        <p:nvSpPr>
          <p:cNvPr id="3" name="Content Placeholder 2"/>
          <p:cNvSpPr>
            <a:spLocks noGrp="1"/>
          </p:cNvSpPr>
          <p:nvPr>
            <p:ph idx="1"/>
          </p:nvPr>
        </p:nvSpPr>
        <p:spPr/>
        <p:txBody>
          <a:bodyPr>
            <a:normAutofit/>
          </a:bodyPr>
          <a:lstStyle/>
          <a:p>
            <a:pPr marL="0" indent="0">
              <a:buNone/>
            </a:pPr>
            <a:r>
              <a:rPr lang="en-US" dirty="0"/>
              <a:t>Courses Not Allowable or Eligible for Funding</a:t>
            </a:r>
          </a:p>
          <a:p>
            <a:pPr lvl="1"/>
            <a:r>
              <a:rPr lang="en-US" dirty="0">
                <a:solidFill>
                  <a:srgbClr val="0070C0"/>
                </a:solidFill>
              </a:rPr>
              <a:t>One-on-one private instruction courses</a:t>
            </a:r>
          </a:p>
          <a:p>
            <a:pPr lvl="1"/>
            <a:r>
              <a:rPr lang="en-US" dirty="0">
                <a:solidFill>
                  <a:srgbClr val="0070C0"/>
                </a:solidFill>
              </a:rPr>
              <a:t>Courses with fees that exceed amount set by the Chancellor</a:t>
            </a:r>
          </a:p>
          <a:p>
            <a:pPr lvl="1"/>
            <a:r>
              <a:rPr lang="en-US" dirty="0">
                <a:solidFill>
                  <a:srgbClr val="0070C0"/>
                </a:solidFill>
              </a:rPr>
              <a:t>Study Abroad courses</a:t>
            </a:r>
          </a:p>
          <a:p>
            <a:pPr lvl="1"/>
            <a:r>
              <a:rPr lang="en-US" dirty="0">
                <a:solidFill>
                  <a:srgbClr val="0070C0"/>
                </a:solidFill>
              </a:rPr>
              <a:t>Physical Education courses</a:t>
            </a:r>
          </a:p>
          <a:p>
            <a:pPr lvl="1"/>
            <a:r>
              <a:rPr lang="en-US" dirty="0">
                <a:solidFill>
                  <a:srgbClr val="0070C0"/>
                </a:solidFill>
              </a:rPr>
              <a:t>P/F or S/U graded courses (unless course is an internship or transferable course)</a:t>
            </a:r>
          </a:p>
          <a:p>
            <a:pPr lvl="1"/>
            <a:r>
              <a:rPr lang="en-US" dirty="0">
                <a:solidFill>
                  <a:srgbClr val="0070C0"/>
                </a:solidFill>
              </a:rPr>
              <a:t>Remedial or Sectarian religion course</a:t>
            </a:r>
          </a:p>
        </p:txBody>
      </p:sp>
    </p:spTree>
    <p:extLst>
      <p:ext uri="{BB962C8B-B14F-4D97-AF65-F5344CB8AC3E}">
        <p14:creationId xmlns:p14="http://schemas.microsoft.com/office/powerpoint/2010/main" val="2103854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Underperforming Student Rule</a:t>
            </a:r>
          </a:p>
        </p:txBody>
      </p:sp>
      <p:sp>
        <p:nvSpPr>
          <p:cNvPr id="3" name="Content Placeholder 2"/>
          <p:cNvSpPr>
            <a:spLocks noGrp="1"/>
          </p:cNvSpPr>
          <p:nvPr>
            <p:ph idx="1"/>
          </p:nvPr>
        </p:nvSpPr>
        <p:spPr>
          <a:xfrm>
            <a:off x="628650" y="1190445"/>
            <a:ext cx="7886700" cy="3312544"/>
          </a:xfrm>
        </p:spPr>
        <p:txBody>
          <a:bodyPr>
            <a:normAutofit fontScale="92500" lnSpcReduction="10000"/>
          </a:bodyPr>
          <a:lstStyle/>
          <a:p>
            <a:pPr marL="0" indent="0">
              <a:buNone/>
            </a:pPr>
            <a:r>
              <a:rPr lang="en-US" dirty="0"/>
              <a:t>Underperforming Participants </a:t>
            </a:r>
          </a:p>
          <a:p>
            <a:pPr lvl="1"/>
            <a:r>
              <a:rPr lang="en-US" dirty="0">
                <a:solidFill>
                  <a:srgbClr val="0070C0"/>
                </a:solidFill>
              </a:rPr>
              <a:t>Impact on future college enrollment</a:t>
            </a:r>
          </a:p>
          <a:p>
            <a:pPr lvl="1"/>
            <a:r>
              <a:rPr lang="en-US" dirty="0">
                <a:solidFill>
                  <a:srgbClr val="0070C0"/>
                </a:solidFill>
              </a:rPr>
              <a:t>Impact on college financial aid</a:t>
            </a:r>
          </a:p>
          <a:p>
            <a:r>
              <a:rPr lang="en-US" dirty="0"/>
              <a:t>CCP Probation</a:t>
            </a:r>
          </a:p>
          <a:p>
            <a:pPr lvl="2"/>
            <a:r>
              <a:rPr lang="en-US" dirty="0">
                <a:solidFill>
                  <a:srgbClr val="0070C0"/>
                </a:solidFill>
              </a:rPr>
              <a:t>Student earns less than a cumulative 2.0 in college courses OR withdraws from two or more courses in the same term</a:t>
            </a:r>
          </a:p>
          <a:p>
            <a:pPr lvl="2"/>
            <a:r>
              <a:rPr lang="en-US" dirty="0">
                <a:solidFill>
                  <a:srgbClr val="0070C0"/>
                </a:solidFill>
              </a:rPr>
              <a:t>When on probation, may enroll in no more than 1 college course</a:t>
            </a:r>
          </a:p>
          <a:p>
            <a:pPr lvl="2"/>
            <a:r>
              <a:rPr lang="en-US" dirty="0">
                <a:solidFill>
                  <a:srgbClr val="0070C0"/>
                </a:solidFill>
              </a:rPr>
              <a:t>Cannot take courses in the same subject where a D, F or no credit was earned</a:t>
            </a:r>
          </a:p>
          <a:p>
            <a:r>
              <a:rPr lang="en-US" dirty="0"/>
              <a:t>CCP Dismissal</a:t>
            </a:r>
          </a:p>
          <a:p>
            <a:pPr lvl="2"/>
            <a:r>
              <a:rPr lang="en-US" dirty="0">
                <a:solidFill>
                  <a:srgbClr val="0070C0"/>
                </a:solidFill>
              </a:rPr>
              <a:t>After being on CCP Probation for 2 consecutive college terms</a:t>
            </a:r>
          </a:p>
          <a:p>
            <a:pPr lvl="2"/>
            <a:r>
              <a:rPr lang="en-US" dirty="0">
                <a:solidFill>
                  <a:srgbClr val="0070C0"/>
                </a:solidFill>
              </a:rPr>
              <a:t>Cannot enroll in college courses for the following college term</a:t>
            </a:r>
          </a:p>
          <a:p>
            <a:pPr lvl="2"/>
            <a:r>
              <a:rPr lang="en-US" dirty="0">
                <a:solidFill>
                  <a:srgbClr val="0070C0"/>
                </a:solidFill>
              </a:rPr>
              <a:t>After one term on dismissal, can reapply to take CCP courses through your school district</a:t>
            </a:r>
          </a:p>
        </p:txBody>
      </p:sp>
    </p:spTree>
    <p:extLst>
      <p:ext uri="{BB962C8B-B14F-4D97-AF65-F5344CB8AC3E}">
        <p14:creationId xmlns:p14="http://schemas.microsoft.com/office/powerpoint/2010/main" val="111470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t>CCP Courses - Summarized</a:t>
            </a:r>
          </a:p>
        </p:txBody>
      </p:sp>
      <p:sp>
        <p:nvSpPr>
          <p:cNvPr id="3" name="Content Placeholder 2"/>
          <p:cNvSpPr>
            <a:spLocks noGrp="1"/>
          </p:cNvSpPr>
          <p:nvPr>
            <p:ph idx="1"/>
          </p:nvPr>
        </p:nvSpPr>
        <p:spPr>
          <a:xfrm>
            <a:off x="628650" y="1369219"/>
            <a:ext cx="7886700" cy="3047506"/>
          </a:xfrm>
        </p:spPr>
        <p:txBody>
          <a:bodyPr>
            <a:normAutofit fontScale="92500" lnSpcReduction="10000"/>
          </a:bodyPr>
          <a:lstStyle/>
          <a:p>
            <a:pPr>
              <a:defRPr/>
            </a:pPr>
            <a:r>
              <a:rPr lang="en-US" altLang="en-US" dirty="0"/>
              <a:t>CCP courses taken must follow State policies</a:t>
            </a:r>
          </a:p>
          <a:p>
            <a:pPr>
              <a:defRPr/>
            </a:pPr>
            <a:r>
              <a:rPr lang="en-US" altLang="en-US" dirty="0"/>
              <a:t>Courses must be taken for college credit and apply toward a degree or workforce certification</a:t>
            </a:r>
          </a:p>
          <a:p>
            <a:pPr>
              <a:defRPr/>
            </a:pPr>
            <a:r>
              <a:rPr lang="en-US" altLang="en-US" dirty="0"/>
              <a:t>Research and choose classes to fit career pathways</a:t>
            </a:r>
          </a:p>
          <a:p>
            <a:pPr>
              <a:defRPr/>
            </a:pPr>
            <a:r>
              <a:rPr lang="en-US" dirty="0"/>
              <a:t>Know how the course(s) you take will apply to your intended college degree </a:t>
            </a:r>
          </a:p>
          <a:p>
            <a:pPr>
              <a:defRPr/>
            </a:pPr>
            <a:r>
              <a:rPr lang="en-US" dirty="0"/>
              <a:t>Random Courses do not equal a Degree</a:t>
            </a:r>
          </a:p>
          <a:p>
            <a:pPr>
              <a:defRPr/>
            </a:pPr>
            <a:r>
              <a:rPr lang="en-US" altLang="en-US" dirty="0"/>
              <a:t>Students must meet course prerequisites</a:t>
            </a:r>
          </a:p>
          <a:p>
            <a:pPr>
              <a:defRPr/>
            </a:pPr>
            <a:r>
              <a:rPr lang="en-US" altLang="en-US" dirty="0"/>
              <a:t>Registration occurs during open registration after on campus students have registered</a:t>
            </a:r>
          </a:p>
          <a:p>
            <a:pPr marL="0" indent="0">
              <a:buNone/>
              <a:defRPr/>
            </a:pPr>
            <a:endParaRPr lang="en-US" altLang="en-US" dirty="0"/>
          </a:p>
          <a:p>
            <a:pPr>
              <a:defRPr/>
            </a:pPr>
            <a:endParaRPr lang="en-US" altLang="en-US" dirty="0"/>
          </a:p>
        </p:txBody>
      </p:sp>
    </p:spTree>
    <p:extLst>
      <p:ext uri="{BB962C8B-B14F-4D97-AF65-F5344CB8AC3E}">
        <p14:creationId xmlns:p14="http://schemas.microsoft.com/office/powerpoint/2010/main" val="4044331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91300" y="1811630"/>
            <a:ext cx="6897006" cy="1065620"/>
          </a:xfrm>
        </p:spPr>
        <p:txBody>
          <a:bodyPr>
            <a:normAutofit fontScale="90000"/>
          </a:bodyPr>
          <a:lstStyle/>
          <a:p>
            <a:pPr algn="ctr">
              <a:defRPr/>
            </a:pPr>
            <a:r>
              <a:rPr lang="en-US" altLang="en-US" dirty="0"/>
              <a:t>What’s Next?</a:t>
            </a:r>
            <a:br>
              <a:rPr lang="en-US" altLang="en-US" dirty="0"/>
            </a:br>
            <a:r>
              <a:rPr lang="en-US" altLang="en-US" dirty="0"/>
              <a:t>How do I participate?</a:t>
            </a:r>
            <a:br>
              <a:rPr lang="en-US" altLang="en-US" dirty="0"/>
            </a:br>
            <a:r>
              <a:rPr lang="en-US" altLang="en-US" dirty="0"/>
              <a:t>How does CCP work?</a:t>
            </a:r>
          </a:p>
        </p:txBody>
      </p:sp>
    </p:spTree>
    <p:extLst>
      <p:ext uri="{BB962C8B-B14F-4D97-AF65-F5344CB8AC3E}">
        <p14:creationId xmlns:p14="http://schemas.microsoft.com/office/powerpoint/2010/main" val="479878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CCP Application </a:t>
            </a:r>
            <a:r>
              <a:rPr lang="en-US" dirty="0" smtClean="0"/>
              <a:t>Process &amp; Orientation</a:t>
            </a:r>
            <a:endParaRPr lang="en-US" dirty="0"/>
          </a:p>
        </p:txBody>
      </p:sp>
      <p:sp>
        <p:nvSpPr>
          <p:cNvPr id="5" name="Content Placeholder 4"/>
          <p:cNvSpPr>
            <a:spLocks noGrp="1"/>
          </p:cNvSpPr>
          <p:nvPr>
            <p:ph sz="half" idx="1"/>
          </p:nvPr>
        </p:nvSpPr>
        <p:spPr>
          <a:xfrm>
            <a:off x="310551" y="1074087"/>
            <a:ext cx="4243054" cy="3656939"/>
          </a:xfrm>
        </p:spPr>
        <p:txBody>
          <a:bodyPr>
            <a:normAutofit fontScale="70000" lnSpcReduction="20000"/>
          </a:bodyPr>
          <a:lstStyle/>
          <a:p>
            <a:pPr marL="0" indent="0" algn="ctr">
              <a:buNone/>
            </a:pPr>
            <a:r>
              <a:rPr lang="en-US" dirty="0"/>
              <a:t>Application </a:t>
            </a:r>
            <a:r>
              <a:rPr lang="en-US" dirty="0" smtClean="0"/>
              <a:t>Process</a:t>
            </a:r>
          </a:p>
          <a:p>
            <a:pPr marL="0" indent="0" algn="ctr">
              <a:buNone/>
            </a:pPr>
            <a:r>
              <a:rPr lang="en-US" dirty="0" smtClean="0"/>
              <a:t>Kent Campus</a:t>
            </a:r>
            <a:endParaRPr lang="en-US" dirty="0"/>
          </a:p>
          <a:p>
            <a:pPr marL="0" indent="0" algn="ctr">
              <a:buNone/>
            </a:pPr>
            <a:endParaRPr lang="en-US" dirty="0"/>
          </a:p>
          <a:p>
            <a:r>
              <a:rPr lang="en-US" dirty="0"/>
              <a:t>Required </a:t>
            </a:r>
            <a:r>
              <a:rPr lang="en-US" dirty="0" smtClean="0"/>
              <a:t>Materials </a:t>
            </a:r>
            <a:r>
              <a:rPr lang="en-US" sz="1200" dirty="0"/>
              <a:t>(may differ by </a:t>
            </a:r>
            <a:r>
              <a:rPr lang="en-US" sz="1200" dirty="0" smtClean="0"/>
              <a:t>institution or location)</a:t>
            </a:r>
            <a:endParaRPr lang="en-US" sz="1200" dirty="0"/>
          </a:p>
          <a:p>
            <a:pPr lvl="1"/>
            <a:r>
              <a:rPr lang="en-US" dirty="0">
                <a:solidFill>
                  <a:schemeClr val="accent5">
                    <a:lumMod val="50000"/>
                  </a:schemeClr>
                </a:solidFill>
              </a:rPr>
              <a:t>Meet state remediation free standards</a:t>
            </a:r>
          </a:p>
          <a:p>
            <a:pPr lvl="1"/>
            <a:r>
              <a:rPr lang="en-US" dirty="0">
                <a:solidFill>
                  <a:schemeClr val="accent5">
                    <a:lumMod val="50000"/>
                  </a:schemeClr>
                </a:solidFill>
              </a:rPr>
              <a:t>CCP Application- </a:t>
            </a:r>
            <a:r>
              <a:rPr lang="en-US" dirty="0">
                <a:solidFill>
                  <a:schemeClr val="accent5">
                    <a:lumMod val="50000"/>
                  </a:schemeClr>
                </a:solidFill>
                <a:hlinkClick r:id="rId2"/>
              </a:rPr>
              <a:t>www.kent.edu/ccp</a:t>
            </a:r>
            <a:r>
              <a:rPr lang="en-US" dirty="0">
                <a:solidFill>
                  <a:schemeClr val="accent5">
                    <a:lumMod val="50000"/>
                  </a:schemeClr>
                </a:solidFill>
              </a:rPr>
              <a:t> </a:t>
            </a:r>
          </a:p>
          <a:p>
            <a:pPr lvl="1"/>
            <a:r>
              <a:rPr lang="en-US" dirty="0">
                <a:solidFill>
                  <a:schemeClr val="accent5">
                    <a:lumMod val="50000"/>
                  </a:schemeClr>
                </a:solidFill>
              </a:rPr>
              <a:t>ACT/SAT </a:t>
            </a:r>
            <a:r>
              <a:rPr lang="en-US" dirty="0" smtClean="0">
                <a:solidFill>
                  <a:schemeClr val="accent5">
                    <a:lumMod val="50000"/>
                  </a:schemeClr>
                </a:solidFill>
              </a:rPr>
              <a:t>scores by May 1</a:t>
            </a:r>
            <a:endParaRPr lang="en-US" dirty="0">
              <a:solidFill>
                <a:schemeClr val="accent5">
                  <a:lumMod val="50000"/>
                </a:schemeClr>
              </a:solidFill>
            </a:endParaRPr>
          </a:p>
          <a:p>
            <a:pPr lvl="1"/>
            <a:r>
              <a:rPr lang="en-US" dirty="0" smtClean="0">
                <a:solidFill>
                  <a:schemeClr val="accent5">
                    <a:lumMod val="50000"/>
                  </a:schemeClr>
                </a:solidFill>
              </a:rPr>
              <a:t>Official High School </a:t>
            </a:r>
            <a:r>
              <a:rPr lang="en-US" dirty="0">
                <a:solidFill>
                  <a:schemeClr val="accent5">
                    <a:lumMod val="50000"/>
                  </a:schemeClr>
                </a:solidFill>
              </a:rPr>
              <a:t>transcripts</a:t>
            </a:r>
          </a:p>
          <a:p>
            <a:pPr lvl="1"/>
            <a:r>
              <a:rPr lang="en-US" dirty="0" smtClean="0">
                <a:solidFill>
                  <a:schemeClr val="accent5">
                    <a:lumMod val="50000"/>
                  </a:schemeClr>
                </a:solidFill>
              </a:rPr>
              <a:t>CCP </a:t>
            </a:r>
            <a:r>
              <a:rPr lang="en-US" dirty="0">
                <a:solidFill>
                  <a:schemeClr val="accent5">
                    <a:lumMod val="50000"/>
                  </a:schemeClr>
                </a:solidFill>
              </a:rPr>
              <a:t>Permission </a:t>
            </a:r>
            <a:r>
              <a:rPr lang="en-US" dirty="0" smtClean="0">
                <a:solidFill>
                  <a:schemeClr val="accent5">
                    <a:lumMod val="50000"/>
                  </a:schemeClr>
                </a:solidFill>
              </a:rPr>
              <a:t>Form signed by student and parent</a:t>
            </a:r>
            <a:endParaRPr lang="en-US" dirty="0">
              <a:solidFill>
                <a:schemeClr val="accent5">
                  <a:lumMod val="50000"/>
                </a:schemeClr>
              </a:solidFill>
            </a:endParaRPr>
          </a:p>
          <a:p>
            <a:r>
              <a:rPr lang="en-US" dirty="0" smtClean="0"/>
              <a:t>Admission </a:t>
            </a:r>
            <a:r>
              <a:rPr lang="en-US" dirty="0"/>
              <a:t>Criteria</a:t>
            </a:r>
          </a:p>
          <a:p>
            <a:pPr lvl="1"/>
            <a:r>
              <a:rPr lang="en-US" dirty="0">
                <a:solidFill>
                  <a:schemeClr val="accent5">
                    <a:lumMod val="50000"/>
                  </a:schemeClr>
                </a:solidFill>
              </a:rPr>
              <a:t>Must be remediation-free </a:t>
            </a:r>
            <a:r>
              <a:rPr lang="en-US" dirty="0" smtClean="0">
                <a:solidFill>
                  <a:schemeClr val="accent5">
                    <a:lumMod val="50000"/>
                  </a:schemeClr>
                </a:solidFill>
              </a:rPr>
              <a:t>in </a:t>
            </a:r>
            <a:r>
              <a:rPr lang="en-US" dirty="0">
                <a:solidFill>
                  <a:schemeClr val="accent5">
                    <a:lumMod val="50000"/>
                  </a:schemeClr>
                </a:solidFill>
              </a:rPr>
              <a:t>at least one area:</a:t>
            </a:r>
          </a:p>
          <a:p>
            <a:pPr marL="342891" lvl="1" indent="0">
              <a:buNone/>
            </a:pPr>
            <a:r>
              <a:rPr lang="en-US" dirty="0">
                <a:solidFill>
                  <a:schemeClr val="accent5">
                    <a:lumMod val="50000"/>
                  </a:schemeClr>
                </a:solidFill>
              </a:rPr>
              <a:t> </a:t>
            </a:r>
            <a:r>
              <a:rPr lang="en-US" dirty="0" smtClean="0">
                <a:solidFill>
                  <a:schemeClr val="accent5">
                    <a:lumMod val="50000"/>
                  </a:schemeClr>
                </a:solidFill>
              </a:rPr>
              <a:t>    ACT </a:t>
            </a:r>
            <a:r>
              <a:rPr lang="en-US" dirty="0">
                <a:solidFill>
                  <a:schemeClr val="accent5">
                    <a:lumMod val="50000"/>
                  </a:schemeClr>
                </a:solidFill>
              </a:rPr>
              <a:t>Reading </a:t>
            </a:r>
            <a:r>
              <a:rPr lang="en-US" dirty="0" smtClean="0">
                <a:solidFill>
                  <a:schemeClr val="accent5">
                    <a:lumMod val="50000"/>
                  </a:schemeClr>
                </a:solidFill>
              </a:rPr>
              <a:t>– 22    ACT </a:t>
            </a:r>
            <a:r>
              <a:rPr lang="en-US" dirty="0">
                <a:solidFill>
                  <a:schemeClr val="accent5">
                    <a:lumMod val="50000"/>
                  </a:schemeClr>
                </a:solidFill>
              </a:rPr>
              <a:t>English – </a:t>
            </a:r>
            <a:r>
              <a:rPr lang="en-US" dirty="0" smtClean="0">
                <a:solidFill>
                  <a:schemeClr val="accent5">
                    <a:lumMod val="50000"/>
                  </a:schemeClr>
                </a:solidFill>
              </a:rPr>
              <a:t>18    ACT </a:t>
            </a:r>
            <a:r>
              <a:rPr lang="en-US" dirty="0">
                <a:solidFill>
                  <a:schemeClr val="accent5">
                    <a:lumMod val="50000"/>
                  </a:schemeClr>
                </a:solidFill>
              </a:rPr>
              <a:t>Math – 22 </a:t>
            </a:r>
          </a:p>
          <a:p>
            <a:pPr lvl="1"/>
            <a:r>
              <a:rPr lang="en-US" dirty="0">
                <a:solidFill>
                  <a:schemeClr val="accent5">
                    <a:lumMod val="50000"/>
                  </a:schemeClr>
                </a:solidFill>
              </a:rPr>
              <a:t>Within state-designated ACT score </a:t>
            </a:r>
            <a:r>
              <a:rPr lang="en-US" dirty="0" smtClean="0">
                <a:solidFill>
                  <a:schemeClr val="accent5">
                    <a:lumMod val="50000"/>
                  </a:schemeClr>
                </a:solidFill>
              </a:rPr>
              <a:t>range if </a:t>
            </a:r>
            <a:r>
              <a:rPr lang="en-US" dirty="0">
                <a:solidFill>
                  <a:schemeClr val="accent5">
                    <a:lumMod val="50000"/>
                  </a:schemeClr>
                </a:solidFill>
              </a:rPr>
              <a:t>below remediation-free, can participate with 3.0 GPA </a:t>
            </a:r>
            <a:r>
              <a:rPr lang="en-US" dirty="0" smtClean="0">
                <a:solidFill>
                  <a:schemeClr val="accent5">
                    <a:lumMod val="50000"/>
                  </a:schemeClr>
                </a:solidFill>
              </a:rPr>
              <a:t>and </a:t>
            </a:r>
            <a:r>
              <a:rPr lang="en-US" dirty="0">
                <a:solidFill>
                  <a:schemeClr val="accent5">
                    <a:lumMod val="50000"/>
                  </a:schemeClr>
                </a:solidFill>
              </a:rPr>
              <a:t>counselor </a:t>
            </a:r>
            <a:r>
              <a:rPr lang="en-US" dirty="0" smtClean="0">
                <a:solidFill>
                  <a:schemeClr val="accent5">
                    <a:lumMod val="50000"/>
                  </a:schemeClr>
                </a:solidFill>
              </a:rPr>
              <a:t>recommendation</a:t>
            </a:r>
          </a:p>
          <a:p>
            <a:pPr lvl="1"/>
            <a:r>
              <a:rPr lang="en-US" dirty="0" smtClean="0">
                <a:solidFill>
                  <a:schemeClr val="accent5">
                    <a:lumMod val="50000"/>
                  </a:schemeClr>
                </a:solidFill>
              </a:rPr>
              <a:t>Recommended 21+ ACT or 1130 SAT</a:t>
            </a:r>
          </a:p>
          <a:p>
            <a:pPr lvl="1"/>
            <a:r>
              <a:rPr lang="en-US" dirty="0" smtClean="0">
                <a:solidFill>
                  <a:schemeClr val="accent5">
                    <a:lumMod val="50000"/>
                  </a:schemeClr>
                </a:solidFill>
              </a:rPr>
              <a:t>Recommended 3.0+ GPA</a:t>
            </a:r>
            <a:endParaRPr lang="en-US" dirty="0">
              <a:solidFill>
                <a:schemeClr val="accent5">
                  <a:lumMod val="50000"/>
                </a:schemeClr>
              </a:solidFill>
            </a:endParaRPr>
          </a:p>
          <a:p>
            <a:pPr marL="685782" lvl="2" indent="0">
              <a:buNone/>
            </a:pPr>
            <a:endParaRPr lang="en-US" dirty="0">
              <a:solidFill>
                <a:schemeClr val="accent5">
                  <a:lumMod val="50000"/>
                </a:schemeClr>
              </a:solidFill>
            </a:endParaRPr>
          </a:p>
          <a:p>
            <a:pPr lvl="2"/>
            <a:endParaRPr lang="en-US" dirty="0"/>
          </a:p>
          <a:p>
            <a:pPr marL="685783" lvl="2" indent="0">
              <a:buNone/>
            </a:pPr>
            <a:endParaRPr lang="en-US" dirty="0"/>
          </a:p>
        </p:txBody>
      </p:sp>
      <p:sp>
        <p:nvSpPr>
          <p:cNvPr id="6" name="Content Placeholder 5"/>
          <p:cNvSpPr>
            <a:spLocks noGrp="1"/>
          </p:cNvSpPr>
          <p:nvPr>
            <p:ph sz="half" idx="2"/>
          </p:nvPr>
        </p:nvSpPr>
        <p:spPr>
          <a:xfrm>
            <a:off x="4701397" y="1074087"/>
            <a:ext cx="4054414" cy="3263505"/>
          </a:xfrm>
        </p:spPr>
        <p:txBody>
          <a:bodyPr>
            <a:normAutofit fontScale="70000" lnSpcReduction="20000"/>
          </a:bodyPr>
          <a:lstStyle/>
          <a:p>
            <a:pPr marL="0" indent="0" algn="ctr">
              <a:buNone/>
            </a:pPr>
            <a:r>
              <a:rPr lang="en-US" dirty="0" smtClean="0"/>
              <a:t>Application Process</a:t>
            </a:r>
          </a:p>
          <a:p>
            <a:pPr marL="0" indent="0" algn="ctr">
              <a:buNone/>
            </a:pPr>
            <a:r>
              <a:rPr lang="en-US" dirty="0"/>
              <a:t>T</a:t>
            </a:r>
            <a:r>
              <a:rPr lang="en-US" dirty="0" smtClean="0"/>
              <a:t>uscarawas Campus</a:t>
            </a:r>
            <a:endParaRPr lang="en-US" dirty="0"/>
          </a:p>
          <a:p>
            <a:pPr marL="0" indent="0" algn="ctr">
              <a:buNone/>
            </a:pPr>
            <a:endParaRPr lang="en-US" dirty="0"/>
          </a:p>
          <a:p>
            <a:r>
              <a:rPr lang="en-US" dirty="0" smtClean="0"/>
              <a:t>Required Materials</a:t>
            </a:r>
          </a:p>
          <a:p>
            <a:pPr lvl="1"/>
            <a:r>
              <a:rPr lang="en-US" dirty="0" smtClean="0">
                <a:solidFill>
                  <a:schemeClr val="accent5">
                    <a:lumMod val="50000"/>
                  </a:schemeClr>
                </a:solidFill>
              </a:rPr>
              <a:t>Online CCP Application </a:t>
            </a:r>
            <a:r>
              <a:rPr lang="en-US" dirty="0" smtClean="0">
                <a:solidFill>
                  <a:schemeClr val="accent5">
                    <a:lumMod val="50000"/>
                  </a:schemeClr>
                </a:solidFill>
                <a:hlinkClick r:id="rId3"/>
              </a:rPr>
              <a:t>www.kent.edu/tusc/college-credit-plus</a:t>
            </a:r>
            <a:endParaRPr lang="en-US" dirty="0" smtClean="0">
              <a:solidFill>
                <a:schemeClr val="accent5">
                  <a:lumMod val="50000"/>
                </a:schemeClr>
              </a:solidFill>
            </a:endParaRPr>
          </a:p>
          <a:p>
            <a:pPr lvl="1"/>
            <a:r>
              <a:rPr lang="en-US" dirty="0" smtClean="0">
                <a:solidFill>
                  <a:schemeClr val="accent5">
                    <a:lumMod val="50000"/>
                  </a:schemeClr>
                </a:solidFill>
              </a:rPr>
              <a:t>CCP Permission Form signed by student and parent</a:t>
            </a:r>
          </a:p>
          <a:p>
            <a:pPr lvl="1"/>
            <a:r>
              <a:rPr lang="en-US" dirty="0" smtClean="0">
                <a:solidFill>
                  <a:schemeClr val="accent5">
                    <a:lumMod val="50000"/>
                  </a:schemeClr>
                </a:solidFill>
              </a:rPr>
              <a:t>ACT, SAT or </a:t>
            </a:r>
            <a:r>
              <a:rPr lang="en-US" dirty="0" err="1" smtClean="0">
                <a:solidFill>
                  <a:schemeClr val="accent5">
                    <a:lumMod val="50000"/>
                  </a:schemeClr>
                </a:solidFill>
              </a:rPr>
              <a:t>Accuplacer</a:t>
            </a:r>
            <a:r>
              <a:rPr lang="en-US" dirty="0" smtClean="0">
                <a:solidFill>
                  <a:schemeClr val="accent5">
                    <a:lumMod val="50000"/>
                  </a:schemeClr>
                </a:solidFill>
              </a:rPr>
              <a:t> by May 1</a:t>
            </a:r>
          </a:p>
          <a:p>
            <a:pPr lvl="1"/>
            <a:r>
              <a:rPr lang="en-US" dirty="0" smtClean="0">
                <a:solidFill>
                  <a:schemeClr val="accent5">
                    <a:lumMod val="50000"/>
                  </a:schemeClr>
                </a:solidFill>
              </a:rPr>
              <a:t>Official High School transcripts</a:t>
            </a:r>
          </a:p>
          <a:p>
            <a:r>
              <a:rPr lang="en-US" dirty="0" smtClean="0"/>
              <a:t>Admission Criteria</a:t>
            </a:r>
          </a:p>
          <a:p>
            <a:pPr lvl="1"/>
            <a:r>
              <a:rPr lang="en-US" dirty="0" smtClean="0">
                <a:solidFill>
                  <a:schemeClr val="accent5">
                    <a:lumMod val="50000"/>
                  </a:schemeClr>
                </a:solidFill>
              </a:rPr>
              <a:t>Must be remediation-free in at least one area:</a:t>
            </a:r>
          </a:p>
          <a:p>
            <a:pPr lvl="1"/>
            <a:r>
              <a:rPr lang="en-US" dirty="0" smtClean="0">
                <a:solidFill>
                  <a:schemeClr val="accent5">
                    <a:lumMod val="50000"/>
                  </a:schemeClr>
                </a:solidFill>
              </a:rPr>
              <a:t>ACT Reading – 22	</a:t>
            </a:r>
            <a:r>
              <a:rPr lang="en-US" dirty="0" err="1" smtClean="0">
                <a:solidFill>
                  <a:schemeClr val="accent5">
                    <a:lumMod val="50000"/>
                  </a:schemeClr>
                </a:solidFill>
              </a:rPr>
              <a:t>Accuplacer</a:t>
            </a:r>
            <a:r>
              <a:rPr lang="en-US" dirty="0" smtClean="0">
                <a:solidFill>
                  <a:schemeClr val="accent5">
                    <a:lumMod val="50000"/>
                  </a:schemeClr>
                </a:solidFill>
              </a:rPr>
              <a:t> Reading - 80</a:t>
            </a:r>
          </a:p>
          <a:p>
            <a:pPr lvl="1"/>
            <a:r>
              <a:rPr lang="en-US" dirty="0" smtClean="0">
                <a:solidFill>
                  <a:schemeClr val="accent5">
                    <a:lumMod val="50000"/>
                  </a:schemeClr>
                </a:solidFill>
              </a:rPr>
              <a:t>ACT English – 18 	</a:t>
            </a:r>
            <a:r>
              <a:rPr lang="en-US" dirty="0" err="1" smtClean="0">
                <a:solidFill>
                  <a:schemeClr val="accent5">
                    <a:lumMod val="50000"/>
                  </a:schemeClr>
                </a:solidFill>
              </a:rPr>
              <a:t>Accuplacer</a:t>
            </a:r>
            <a:r>
              <a:rPr lang="en-US" dirty="0" smtClean="0">
                <a:solidFill>
                  <a:schemeClr val="accent5">
                    <a:lumMod val="50000"/>
                  </a:schemeClr>
                </a:solidFill>
              </a:rPr>
              <a:t>/</a:t>
            </a:r>
            <a:r>
              <a:rPr lang="en-US" dirty="0" err="1" smtClean="0">
                <a:solidFill>
                  <a:schemeClr val="accent5">
                    <a:lumMod val="50000"/>
                  </a:schemeClr>
                </a:solidFill>
              </a:rPr>
              <a:t>Writeplacer</a:t>
            </a:r>
            <a:r>
              <a:rPr lang="en-US" dirty="0" smtClean="0">
                <a:solidFill>
                  <a:schemeClr val="accent5">
                    <a:lumMod val="50000"/>
                  </a:schemeClr>
                </a:solidFill>
              </a:rPr>
              <a:t> – 5 </a:t>
            </a:r>
          </a:p>
          <a:p>
            <a:pPr lvl="1"/>
            <a:r>
              <a:rPr lang="en-US" dirty="0" smtClean="0">
                <a:solidFill>
                  <a:schemeClr val="accent5">
                    <a:lumMod val="50000"/>
                  </a:schemeClr>
                </a:solidFill>
              </a:rPr>
              <a:t>ACT Math – 22 </a:t>
            </a:r>
          </a:p>
          <a:p>
            <a:pPr lvl="1"/>
            <a:r>
              <a:rPr lang="en-US" dirty="0" smtClean="0">
                <a:solidFill>
                  <a:schemeClr val="accent5">
                    <a:lumMod val="50000"/>
                  </a:schemeClr>
                </a:solidFill>
              </a:rPr>
              <a:t>Within state-designated ACT score range below remediation-free, can participate with 3.0 GPA and counselor recommendation</a:t>
            </a:r>
          </a:p>
          <a:p>
            <a:endParaRPr lang="en-US" dirty="0"/>
          </a:p>
          <a:p>
            <a:pPr marL="0" indent="0">
              <a:buNone/>
            </a:pPr>
            <a:endParaRPr lang="en-US" dirty="0"/>
          </a:p>
          <a:p>
            <a:pPr marL="685783" lvl="2" indent="0">
              <a:buNone/>
            </a:pPr>
            <a:endParaRPr lang="en-US" dirty="0"/>
          </a:p>
        </p:txBody>
      </p:sp>
    </p:spTree>
    <p:extLst>
      <p:ext uri="{BB962C8B-B14F-4D97-AF65-F5344CB8AC3E}">
        <p14:creationId xmlns:p14="http://schemas.microsoft.com/office/powerpoint/2010/main" val="1087528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CCP Application </a:t>
            </a:r>
            <a:r>
              <a:rPr lang="en-US" dirty="0" smtClean="0"/>
              <a:t>Process &amp; Orientation</a:t>
            </a:r>
            <a:endParaRPr lang="en-US" dirty="0"/>
          </a:p>
        </p:txBody>
      </p:sp>
      <p:sp>
        <p:nvSpPr>
          <p:cNvPr id="5" name="Content Placeholder 4"/>
          <p:cNvSpPr>
            <a:spLocks noGrp="1"/>
          </p:cNvSpPr>
          <p:nvPr>
            <p:ph sz="half" idx="1"/>
          </p:nvPr>
        </p:nvSpPr>
        <p:spPr>
          <a:xfrm>
            <a:off x="628650" y="1492370"/>
            <a:ext cx="3886200" cy="3238656"/>
          </a:xfrm>
        </p:spPr>
        <p:txBody>
          <a:bodyPr>
            <a:normAutofit fontScale="85000" lnSpcReduction="10000"/>
          </a:bodyPr>
          <a:lstStyle/>
          <a:p>
            <a:r>
              <a:rPr lang="en-US" dirty="0"/>
              <a:t>Kent State Application </a:t>
            </a:r>
            <a:r>
              <a:rPr lang="en-US" dirty="0" smtClean="0"/>
              <a:t>Deadlines</a:t>
            </a:r>
          </a:p>
          <a:p>
            <a:pPr marL="0" indent="0">
              <a:buNone/>
            </a:pPr>
            <a:endParaRPr lang="en-US" dirty="0"/>
          </a:p>
          <a:p>
            <a:pPr lvl="1"/>
            <a:r>
              <a:rPr lang="en-US" dirty="0">
                <a:solidFill>
                  <a:schemeClr val="accent5">
                    <a:lumMod val="50000"/>
                  </a:schemeClr>
                </a:solidFill>
              </a:rPr>
              <a:t>Summer – April 1</a:t>
            </a:r>
            <a:r>
              <a:rPr lang="en-US" baseline="30000" dirty="0">
                <a:solidFill>
                  <a:schemeClr val="accent5">
                    <a:lumMod val="50000"/>
                  </a:schemeClr>
                </a:solidFill>
              </a:rPr>
              <a:t>st</a:t>
            </a:r>
            <a:endParaRPr lang="en-US" dirty="0">
              <a:solidFill>
                <a:schemeClr val="accent5">
                  <a:lumMod val="50000"/>
                </a:schemeClr>
              </a:solidFill>
            </a:endParaRPr>
          </a:p>
          <a:p>
            <a:pPr lvl="1"/>
            <a:r>
              <a:rPr lang="en-US" dirty="0">
                <a:solidFill>
                  <a:schemeClr val="accent5">
                    <a:lumMod val="50000"/>
                  </a:schemeClr>
                </a:solidFill>
              </a:rPr>
              <a:t>Fall – May 1</a:t>
            </a:r>
            <a:r>
              <a:rPr lang="en-US" baseline="30000" dirty="0">
                <a:solidFill>
                  <a:schemeClr val="accent5">
                    <a:lumMod val="50000"/>
                  </a:schemeClr>
                </a:solidFill>
              </a:rPr>
              <a:t>st</a:t>
            </a:r>
            <a:endParaRPr lang="en-US" dirty="0">
              <a:solidFill>
                <a:schemeClr val="accent5">
                  <a:lumMod val="50000"/>
                </a:schemeClr>
              </a:solidFill>
            </a:endParaRPr>
          </a:p>
          <a:p>
            <a:pPr lvl="1"/>
            <a:r>
              <a:rPr lang="en-US" dirty="0">
                <a:solidFill>
                  <a:schemeClr val="accent5">
                    <a:lumMod val="50000"/>
                  </a:schemeClr>
                </a:solidFill>
              </a:rPr>
              <a:t>Spring – Oct 1</a:t>
            </a:r>
            <a:r>
              <a:rPr lang="en-US" baseline="30000" dirty="0">
                <a:solidFill>
                  <a:schemeClr val="accent5">
                    <a:lumMod val="50000"/>
                  </a:schemeClr>
                </a:solidFill>
              </a:rPr>
              <a:t>st</a:t>
            </a:r>
            <a:r>
              <a:rPr lang="en-US" dirty="0">
                <a:solidFill>
                  <a:schemeClr val="accent5">
                    <a:lumMod val="50000"/>
                  </a:schemeClr>
                </a:solidFill>
              </a:rPr>
              <a:t> </a:t>
            </a:r>
            <a:endParaRPr lang="en-US" dirty="0" smtClean="0">
              <a:solidFill>
                <a:schemeClr val="accent5">
                  <a:lumMod val="50000"/>
                </a:schemeClr>
              </a:solidFill>
            </a:endParaRPr>
          </a:p>
          <a:p>
            <a:pPr lvl="1"/>
            <a:endParaRPr lang="en-US" dirty="0">
              <a:solidFill>
                <a:schemeClr val="accent5">
                  <a:lumMod val="50000"/>
                </a:schemeClr>
              </a:solidFill>
            </a:endParaRPr>
          </a:p>
          <a:p>
            <a:pPr lvl="1"/>
            <a:r>
              <a:rPr lang="en-US" dirty="0" smtClean="0">
                <a:solidFill>
                  <a:schemeClr val="accent5">
                    <a:lumMod val="50000"/>
                  </a:schemeClr>
                </a:solidFill>
              </a:rPr>
              <a:t>Know your deadline dates!</a:t>
            </a:r>
            <a:endParaRPr lang="en-US" dirty="0">
              <a:solidFill>
                <a:schemeClr val="accent5">
                  <a:lumMod val="50000"/>
                </a:schemeClr>
              </a:solidFill>
            </a:endParaRPr>
          </a:p>
          <a:p>
            <a:pPr lvl="2"/>
            <a:endParaRPr lang="en-US" dirty="0"/>
          </a:p>
          <a:p>
            <a:pPr marL="685783" lvl="2" indent="0">
              <a:buNone/>
            </a:pPr>
            <a:endParaRPr lang="en-US" dirty="0"/>
          </a:p>
        </p:txBody>
      </p:sp>
      <p:sp>
        <p:nvSpPr>
          <p:cNvPr id="6" name="Content Placeholder 5"/>
          <p:cNvSpPr>
            <a:spLocks noGrp="1"/>
          </p:cNvSpPr>
          <p:nvPr>
            <p:ph sz="half" idx="2"/>
          </p:nvPr>
        </p:nvSpPr>
        <p:spPr>
          <a:xfrm>
            <a:off x="4514850" y="1492370"/>
            <a:ext cx="4000500" cy="2845222"/>
          </a:xfrm>
        </p:spPr>
        <p:txBody>
          <a:bodyPr>
            <a:normAutofit fontScale="85000" lnSpcReduction="10000"/>
          </a:bodyPr>
          <a:lstStyle/>
          <a:p>
            <a:pPr marL="0" indent="0" algn="ctr">
              <a:buNone/>
            </a:pPr>
            <a:r>
              <a:rPr lang="en-US" dirty="0"/>
              <a:t>Mandatory Orientation </a:t>
            </a:r>
          </a:p>
          <a:p>
            <a:pPr marL="0" indent="0" algn="ctr">
              <a:buNone/>
            </a:pPr>
            <a:endParaRPr lang="en-US" dirty="0"/>
          </a:p>
          <a:p>
            <a:r>
              <a:rPr lang="en-US" dirty="0"/>
              <a:t>Orientation Dates for Kent Campus</a:t>
            </a:r>
          </a:p>
          <a:p>
            <a:pPr marL="0" indent="0">
              <a:buNone/>
            </a:pPr>
            <a:endParaRPr lang="en-US" dirty="0"/>
          </a:p>
          <a:p>
            <a:pPr lvl="1"/>
            <a:r>
              <a:rPr lang="en-US" dirty="0">
                <a:solidFill>
                  <a:schemeClr val="accent5">
                    <a:lumMod val="50000"/>
                  </a:schemeClr>
                </a:solidFill>
              </a:rPr>
              <a:t>Summer 2019 – May 2, 2019</a:t>
            </a:r>
          </a:p>
          <a:p>
            <a:pPr lvl="1"/>
            <a:r>
              <a:rPr lang="en-US" dirty="0">
                <a:solidFill>
                  <a:schemeClr val="accent5">
                    <a:lumMod val="50000"/>
                  </a:schemeClr>
                </a:solidFill>
              </a:rPr>
              <a:t>Fall 2019 – July 22</a:t>
            </a:r>
            <a:r>
              <a:rPr lang="en-US" baseline="30000" dirty="0">
                <a:solidFill>
                  <a:schemeClr val="accent5">
                    <a:lumMod val="50000"/>
                  </a:schemeClr>
                </a:solidFill>
              </a:rPr>
              <a:t>nd</a:t>
            </a:r>
            <a:r>
              <a:rPr lang="en-US" dirty="0">
                <a:solidFill>
                  <a:schemeClr val="accent5">
                    <a:lumMod val="50000"/>
                  </a:schemeClr>
                </a:solidFill>
              </a:rPr>
              <a:t>-26</a:t>
            </a:r>
            <a:r>
              <a:rPr lang="en-US" baseline="30000" dirty="0">
                <a:solidFill>
                  <a:schemeClr val="accent5">
                    <a:lumMod val="50000"/>
                  </a:schemeClr>
                </a:solidFill>
              </a:rPr>
              <a:t>th</a:t>
            </a:r>
            <a:r>
              <a:rPr lang="en-US" dirty="0">
                <a:solidFill>
                  <a:schemeClr val="accent5">
                    <a:lumMod val="50000"/>
                  </a:schemeClr>
                </a:solidFill>
              </a:rPr>
              <a:t>, 2019</a:t>
            </a:r>
          </a:p>
          <a:p>
            <a:pPr lvl="1"/>
            <a:r>
              <a:rPr lang="en-US" dirty="0">
                <a:solidFill>
                  <a:schemeClr val="accent5">
                    <a:lumMod val="50000"/>
                  </a:schemeClr>
                </a:solidFill>
              </a:rPr>
              <a:t>Online and On-campus required</a:t>
            </a:r>
          </a:p>
          <a:p>
            <a:pPr lvl="2"/>
            <a:r>
              <a:rPr lang="en-US" dirty="0">
                <a:solidFill>
                  <a:schemeClr val="accent5">
                    <a:lumMod val="50000"/>
                  </a:schemeClr>
                </a:solidFill>
              </a:rPr>
              <a:t>Regardless of location of class all new students must complete both the online orientation AND the on-campus orientation. Returning CCP students must complete online orientation and schedule an advising appointment.</a:t>
            </a:r>
          </a:p>
          <a:p>
            <a:endParaRPr lang="en-US" dirty="0"/>
          </a:p>
          <a:p>
            <a:pPr marL="0" indent="0">
              <a:buNone/>
            </a:pPr>
            <a:endParaRPr lang="en-US" dirty="0"/>
          </a:p>
          <a:p>
            <a:pPr marL="685783" lvl="2" indent="0">
              <a:buNone/>
            </a:pPr>
            <a:endParaRPr lang="en-US" dirty="0"/>
          </a:p>
        </p:txBody>
      </p:sp>
    </p:spTree>
    <p:extLst>
      <p:ext uri="{BB962C8B-B14F-4D97-AF65-F5344CB8AC3E}">
        <p14:creationId xmlns:p14="http://schemas.microsoft.com/office/powerpoint/2010/main" val="803572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KSU Resources and Opportunities</a:t>
            </a:r>
          </a:p>
        </p:txBody>
      </p:sp>
      <p:sp>
        <p:nvSpPr>
          <p:cNvPr id="3" name="Content Placeholder 2"/>
          <p:cNvSpPr>
            <a:spLocks noGrp="1"/>
          </p:cNvSpPr>
          <p:nvPr>
            <p:ph idx="1"/>
          </p:nvPr>
        </p:nvSpPr>
        <p:spPr>
          <a:xfrm>
            <a:off x="628650" y="1369219"/>
            <a:ext cx="7886700" cy="3263166"/>
          </a:xfrm>
        </p:spPr>
        <p:txBody>
          <a:bodyPr numCol="2">
            <a:normAutofit fontScale="55000" lnSpcReduction="20000"/>
          </a:bodyPr>
          <a:lstStyle/>
          <a:p>
            <a:pPr marL="0" indent="0">
              <a:buNone/>
            </a:pPr>
            <a:r>
              <a:rPr lang="en-US" sz="2700" dirty="0"/>
              <a:t>Resources:</a:t>
            </a:r>
          </a:p>
          <a:p>
            <a:pPr marL="0" indent="0">
              <a:buNone/>
            </a:pPr>
            <a:endParaRPr lang="en-US" sz="2700" dirty="0"/>
          </a:p>
          <a:p>
            <a:r>
              <a:rPr lang="en-US" sz="2700" dirty="0"/>
              <a:t>Assigned Academic Advisor</a:t>
            </a:r>
          </a:p>
          <a:p>
            <a:r>
              <a:rPr lang="en-US" sz="2700" dirty="0"/>
              <a:t>Academic Success Center – </a:t>
            </a:r>
            <a:r>
              <a:rPr lang="en-US" sz="2700" b="0" dirty="0"/>
              <a:t>tutorial support</a:t>
            </a:r>
          </a:p>
          <a:p>
            <a:r>
              <a:rPr lang="en-US" sz="2700" dirty="0"/>
              <a:t>Student Accessibility Services</a:t>
            </a:r>
          </a:p>
          <a:p>
            <a:r>
              <a:rPr lang="en-US" sz="2700" dirty="0"/>
              <a:t>Technology</a:t>
            </a:r>
          </a:p>
          <a:p>
            <a:pPr lvl="1"/>
            <a:r>
              <a:rPr lang="en-US" sz="2700" dirty="0">
                <a:solidFill>
                  <a:schemeClr val="accent5">
                    <a:lumMod val="50000"/>
                  </a:schemeClr>
                </a:solidFill>
              </a:rPr>
              <a:t>Official Apple and Dell campus</a:t>
            </a:r>
          </a:p>
          <a:p>
            <a:pPr lvl="1"/>
            <a:r>
              <a:rPr lang="en-US" sz="2700" dirty="0">
                <a:solidFill>
                  <a:schemeClr val="accent5">
                    <a:lumMod val="50000"/>
                  </a:schemeClr>
                </a:solidFill>
              </a:rPr>
              <a:t>24 hour tech support</a:t>
            </a:r>
          </a:p>
          <a:p>
            <a:pPr lvl="1"/>
            <a:r>
              <a:rPr lang="en-US" sz="2700" dirty="0">
                <a:solidFill>
                  <a:schemeClr val="accent5">
                    <a:lumMod val="50000"/>
                  </a:schemeClr>
                </a:solidFill>
              </a:rPr>
              <a:t>Free Microsoft Office Suite</a:t>
            </a:r>
          </a:p>
          <a:p>
            <a:pPr marL="0" indent="0">
              <a:buNone/>
            </a:pPr>
            <a:endParaRPr lang="en-US" sz="2700" dirty="0"/>
          </a:p>
          <a:p>
            <a:pPr marL="0" indent="0">
              <a:buNone/>
            </a:pPr>
            <a:endParaRPr lang="en-US" sz="2700" dirty="0"/>
          </a:p>
          <a:p>
            <a:pPr marL="0" indent="0">
              <a:buNone/>
            </a:pPr>
            <a:endParaRPr lang="en-US" sz="2700" dirty="0"/>
          </a:p>
          <a:p>
            <a:pPr marL="0" indent="0">
              <a:buNone/>
            </a:pPr>
            <a:r>
              <a:rPr lang="en-US" sz="2700" dirty="0"/>
              <a:t>Special Opportunities:</a:t>
            </a:r>
          </a:p>
          <a:p>
            <a:pPr marL="0" indent="0">
              <a:buNone/>
            </a:pPr>
            <a:endParaRPr lang="en-US" sz="2700" dirty="0"/>
          </a:p>
          <a:p>
            <a:r>
              <a:rPr lang="en-US" sz="2700" dirty="0"/>
              <a:t>Foreign Language Academy</a:t>
            </a:r>
          </a:p>
          <a:p>
            <a:r>
              <a:rPr lang="en-US" sz="2700" dirty="0"/>
              <a:t>Science Experience Internship</a:t>
            </a:r>
          </a:p>
          <a:p>
            <a:endParaRPr lang="en-US" sz="2700" dirty="0">
              <a:solidFill>
                <a:schemeClr val="accent5">
                  <a:lumMod val="50000"/>
                </a:schemeClr>
              </a:solidFill>
            </a:endParaRPr>
          </a:p>
          <a:p>
            <a:pPr marL="0" indent="0">
              <a:buNone/>
            </a:pPr>
            <a:r>
              <a:rPr lang="en-US" sz="2700" dirty="0">
                <a:solidFill>
                  <a:schemeClr val="accent5">
                    <a:lumMod val="50000"/>
                  </a:schemeClr>
                </a:solidFill>
              </a:rPr>
              <a:t>Other:</a:t>
            </a:r>
          </a:p>
          <a:p>
            <a:r>
              <a:rPr lang="en-US" sz="2700" dirty="0">
                <a:solidFill>
                  <a:schemeClr val="accent5">
                    <a:lumMod val="50000"/>
                  </a:schemeClr>
                </a:solidFill>
              </a:rPr>
              <a:t>Student Recreation &amp; Wellness Center</a:t>
            </a:r>
          </a:p>
          <a:p>
            <a:r>
              <a:rPr lang="en-US" sz="2700" dirty="0">
                <a:solidFill>
                  <a:schemeClr val="accent5">
                    <a:lumMod val="50000"/>
                  </a:schemeClr>
                </a:solidFill>
              </a:rPr>
              <a:t>Student Organizations and Club Teams</a:t>
            </a:r>
          </a:p>
          <a:p>
            <a:pPr lvl="1"/>
            <a:r>
              <a:rPr lang="en-US" sz="2700" dirty="0">
                <a:solidFill>
                  <a:schemeClr val="accent5">
                    <a:lumMod val="50000"/>
                  </a:schemeClr>
                </a:solidFill>
              </a:rPr>
              <a:t>CCP Student Organization </a:t>
            </a:r>
          </a:p>
          <a:p>
            <a:pPr marL="342900" lvl="1" indent="0">
              <a:buNone/>
            </a:pPr>
            <a:endParaRPr lang="en-US" dirty="0"/>
          </a:p>
          <a:p>
            <a:pPr lvl="1"/>
            <a:endParaRPr lang="en-US" dirty="0"/>
          </a:p>
        </p:txBody>
      </p:sp>
    </p:spTree>
    <p:extLst>
      <p:ext uri="{BB962C8B-B14F-4D97-AF65-F5344CB8AC3E}">
        <p14:creationId xmlns:p14="http://schemas.microsoft.com/office/powerpoint/2010/main" val="2929847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College Credit Plus?</a:t>
            </a:r>
          </a:p>
        </p:txBody>
      </p:sp>
      <p:sp>
        <p:nvSpPr>
          <p:cNvPr id="3" name="Content Placeholder 2"/>
          <p:cNvSpPr>
            <a:spLocks noGrp="1"/>
          </p:cNvSpPr>
          <p:nvPr>
            <p:ph idx="1"/>
          </p:nvPr>
        </p:nvSpPr>
        <p:spPr/>
        <p:txBody>
          <a:bodyPr>
            <a:normAutofit/>
          </a:bodyPr>
          <a:lstStyle/>
          <a:p>
            <a:r>
              <a:rPr lang="en-US" dirty="0"/>
              <a:t>For College-Ready Students in Grades 7-12</a:t>
            </a:r>
          </a:p>
          <a:p>
            <a:r>
              <a:rPr lang="en-US" dirty="0"/>
              <a:t>Students can earn college credits for free</a:t>
            </a:r>
          </a:p>
          <a:p>
            <a:r>
              <a:rPr lang="en-US" dirty="0"/>
              <a:t>Courses count as both High School and College Credit</a:t>
            </a:r>
          </a:p>
          <a:p>
            <a:r>
              <a:rPr lang="en-US" dirty="0"/>
              <a:t>Cost of CCP shared by school districts, colleges/universities, and state taxpayers</a:t>
            </a:r>
          </a:p>
          <a:p>
            <a:r>
              <a:rPr lang="en-US" dirty="0"/>
              <a:t>Students/parents pay for parking and provide transportation</a:t>
            </a:r>
          </a:p>
          <a:p>
            <a:r>
              <a:rPr lang="en-US" dirty="0"/>
              <a:t>Student Choice Driven </a:t>
            </a:r>
          </a:p>
          <a:p>
            <a:endParaRPr lang="en-US" dirty="0"/>
          </a:p>
        </p:txBody>
      </p:sp>
    </p:spTree>
    <p:extLst>
      <p:ext uri="{BB962C8B-B14F-4D97-AF65-F5344CB8AC3E}">
        <p14:creationId xmlns:p14="http://schemas.microsoft.com/office/powerpoint/2010/main" val="2762478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In Summary…</a:t>
            </a:r>
          </a:p>
        </p:txBody>
      </p:sp>
      <p:sp>
        <p:nvSpPr>
          <p:cNvPr id="3" name="Content Placeholder 2"/>
          <p:cNvSpPr>
            <a:spLocks noGrp="1"/>
          </p:cNvSpPr>
          <p:nvPr>
            <p:ph idx="1"/>
          </p:nvPr>
        </p:nvSpPr>
        <p:spPr>
          <a:xfrm>
            <a:off x="628650" y="1369219"/>
            <a:ext cx="7886700" cy="3427068"/>
          </a:xfrm>
        </p:spPr>
        <p:txBody>
          <a:bodyPr>
            <a:normAutofit fontScale="77500" lnSpcReduction="20000"/>
          </a:bodyPr>
          <a:lstStyle/>
          <a:p>
            <a:pPr>
              <a:defRPr/>
            </a:pPr>
            <a:r>
              <a:rPr lang="en-US" dirty="0"/>
              <a:t>Complete and submit the Letter of Intent </a:t>
            </a:r>
            <a:r>
              <a:rPr lang="en-US" dirty="0" smtClean="0"/>
              <a:t>to your school no </a:t>
            </a:r>
            <a:r>
              <a:rPr lang="en-US" dirty="0"/>
              <a:t>later than April 1</a:t>
            </a:r>
          </a:p>
          <a:p>
            <a:pPr>
              <a:defRPr/>
            </a:pPr>
            <a:r>
              <a:rPr lang="en-US" dirty="0"/>
              <a:t>Apply or reapply for CCP to college(s)/university(</a:t>
            </a:r>
            <a:r>
              <a:rPr lang="en-US" dirty="0" err="1"/>
              <a:t>ies</a:t>
            </a:r>
            <a:r>
              <a:rPr lang="en-US" dirty="0"/>
              <a:t>) by application deadline</a:t>
            </a:r>
          </a:p>
          <a:p>
            <a:pPr lvl="1">
              <a:defRPr/>
            </a:pPr>
            <a:r>
              <a:rPr lang="en-US" dirty="0"/>
              <a:t>Provide all transcripts, required test scores, and permission forms</a:t>
            </a:r>
          </a:p>
          <a:p>
            <a:pPr>
              <a:defRPr/>
            </a:pPr>
            <a:r>
              <a:rPr lang="en-US" dirty="0"/>
              <a:t>Let colleges/universities know if you move or your information changes</a:t>
            </a:r>
          </a:p>
          <a:p>
            <a:pPr>
              <a:defRPr/>
            </a:pPr>
            <a:r>
              <a:rPr lang="en-US" dirty="0"/>
              <a:t>Know the deadline dates for each college/university</a:t>
            </a:r>
          </a:p>
          <a:p>
            <a:pPr lvl="1">
              <a:defRPr/>
            </a:pPr>
            <a:r>
              <a:rPr lang="en-US" dirty="0"/>
              <a:t>Application deadlines including ACT/SAT/</a:t>
            </a:r>
            <a:r>
              <a:rPr lang="en-US" dirty="0" err="1"/>
              <a:t>Accuplacer</a:t>
            </a:r>
            <a:r>
              <a:rPr lang="en-US" dirty="0"/>
              <a:t> test deadlines </a:t>
            </a:r>
          </a:p>
          <a:p>
            <a:pPr lvl="1">
              <a:defRPr/>
            </a:pPr>
            <a:r>
              <a:rPr lang="en-US" dirty="0"/>
              <a:t>Orientation Program dates</a:t>
            </a:r>
          </a:p>
          <a:p>
            <a:pPr lvl="1">
              <a:defRPr/>
            </a:pPr>
            <a:r>
              <a:rPr lang="en-US" dirty="0"/>
              <a:t>Course registration and withdrawal deadlines</a:t>
            </a:r>
          </a:p>
          <a:p>
            <a:pPr>
              <a:defRPr/>
            </a:pPr>
            <a:r>
              <a:rPr lang="en-US" dirty="0"/>
              <a:t>Let colleges know if you have an emergency that impacts your participation in CCP</a:t>
            </a:r>
          </a:p>
          <a:p>
            <a:pPr>
              <a:defRPr/>
            </a:pPr>
            <a:r>
              <a:rPr lang="en-US" dirty="0"/>
              <a:t>Remember that the college records belong to YOU, the student </a:t>
            </a:r>
          </a:p>
          <a:p>
            <a:pPr lvl="1">
              <a:defRPr/>
            </a:pPr>
            <a:r>
              <a:rPr lang="en-US" dirty="0"/>
              <a:t>For your parents to have any access, you need to provide a FERPA release</a:t>
            </a:r>
          </a:p>
          <a:p>
            <a:pPr lvl="1">
              <a:defRPr/>
            </a:pPr>
            <a:r>
              <a:rPr lang="en-US" dirty="0"/>
              <a:t>The courses you take under CCP start your permanent college transcript</a:t>
            </a:r>
          </a:p>
          <a:p>
            <a:pPr lvl="1">
              <a:defRPr/>
            </a:pPr>
            <a:r>
              <a:rPr lang="en-US" dirty="0"/>
              <a:t>You, the student, are the only person who can request your college transcripts</a:t>
            </a:r>
          </a:p>
        </p:txBody>
      </p:sp>
    </p:spTree>
    <p:extLst>
      <p:ext uri="{BB962C8B-B14F-4D97-AF65-F5344CB8AC3E}">
        <p14:creationId xmlns:p14="http://schemas.microsoft.com/office/powerpoint/2010/main" val="3841994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CCP…</a:t>
            </a:r>
            <a:br>
              <a:rPr lang="en-US" dirty="0"/>
            </a:br>
            <a:r>
              <a:rPr lang="en-US" dirty="0"/>
              <a:t>Rising Seniors and Applying to Colleges</a:t>
            </a:r>
          </a:p>
        </p:txBody>
      </p:sp>
      <p:sp>
        <p:nvSpPr>
          <p:cNvPr id="5" name="Content Placeholder 4"/>
          <p:cNvSpPr>
            <a:spLocks noGrp="1"/>
          </p:cNvSpPr>
          <p:nvPr>
            <p:ph idx="1"/>
          </p:nvPr>
        </p:nvSpPr>
        <p:spPr>
          <a:xfrm>
            <a:off x="628650" y="1369219"/>
            <a:ext cx="7886700" cy="3133770"/>
          </a:xfrm>
        </p:spPr>
        <p:txBody>
          <a:bodyPr>
            <a:normAutofit fontScale="85000" lnSpcReduction="20000"/>
          </a:bodyPr>
          <a:lstStyle/>
          <a:p>
            <a:r>
              <a:rPr lang="en-US" dirty="0"/>
              <a:t>Early Application/Decision</a:t>
            </a:r>
          </a:p>
          <a:p>
            <a:pPr lvl="1"/>
            <a:r>
              <a:rPr lang="en-US" dirty="0">
                <a:solidFill>
                  <a:schemeClr val="accent5">
                    <a:lumMod val="50000"/>
                  </a:schemeClr>
                </a:solidFill>
              </a:rPr>
              <a:t>While participating in CCP, don’t forget to apply to college for after high school graduation</a:t>
            </a:r>
          </a:p>
          <a:p>
            <a:pPr lvl="1"/>
            <a:r>
              <a:rPr lang="en-US" dirty="0">
                <a:solidFill>
                  <a:schemeClr val="accent5">
                    <a:lumMod val="50000"/>
                  </a:schemeClr>
                </a:solidFill>
              </a:rPr>
              <a:t>Applications are usually available early during your senior year (as early as August 1) </a:t>
            </a:r>
          </a:p>
          <a:p>
            <a:pPr lvl="1"/>
            <a:r>
              <a:rPr lang="en-US" dirty="0">
                <a:solidFill>
                  <a:schemeClr val="accent5">
                    <a:lumMod val="50000"/>
                  </a:schemeClr>
                </a:solidFill>
              </a:rPr>
              <a:t>Application fee </a:t>
            </a:r>
          </a:p>
          <a:p>
            <a:pPr lvl="1"/>
            <a:r>
              <a:rPr lang="en-US" dirty="0">
                <a:solidFill>
                  <a:schemeClr val="accent5">
                    <a:lumMod val="50000"/>
                  </a:schemeClr>
                </a:solidFill>
              </a:rPr>
              <a:t>Apply as a New Freshman (</a:t>
            </a:r>
            <a:r>
              <a:rPr lang="en-US" b="1" i="1" dirty="0">
                <a:solidFill>
                  <a:schemeClr val="accent5">
                    <a:lumMod val="50000"/>
                  </a:schemeClr>
                </a:solidFill>
              </a:rPr>
              <a:t>not</a:t>
            </a:r>
            <a:r>
              <a:rPr lang="en-US" dirty="0">
                <a:solidFill>
                  <a:schemeClr val="accent5">
                    <a:lumMod val="50000"/>
                  </a:schemeClr>
                </a:solidFill>
              </a:rPr>
              <a:t> as a transfer student)</a:t>
            </a:r>
          </a:p>
          <a:p>
            <a:pPr lvl="1"/>
            <a:r>
              <a:rPr lang="en-US" dirty="0">
                <a:solidFill>
                  <a:schemeClr val="accent5">
                    <a:lumMod val="50000"/>
                  </a:schemeClr>
                </a:solidFill>
              </a:rPr>
              <a:t>Consider retaking your ACT/SAT</a:t>
            </a:r>
          </a:p>
          <a:p>
            <a:r>
              <a:rPr lang="en-US" dirty="0"/>
              <a:t>Important FAFSA Information for students who have </a:t>
            </a:r>
            <a:r>
              <a:rPr lang="en-US" dirty="0">
                <a:solidFill>
                  <a:schemeClr val="accent5">
                    <a:lumMod val="50000"/>
                  </a:schemeClr>
                </a:solidFill>
              </a:rPr>
              <a:t>completed CCP coursework</a:t>
            </a:r>
          </a:p>
          <a:p>
            <a:pPr lvl="1"/>
            <a:r>
              <a:rPr lang="en-US" dirty="0">
                <a:solidFill>
                  <a:schemeClr val="accent5">
                    <a:lumMod val="50000"/>
                  </a:schemeClr>
                </a:solidFill>
              </a:rPr>
              <a:t>Apply as a New Freshman but indicate the number of credit hours you will have completed</a:t>
            </a:r>
          </a:p>
          <a:p>
            <a:pPr lvl="1"/>
            <a:r>
              <a:rPr lang="en-US" dirty="0">
                <a:solidFill>
                  <a:schemeClr val="accent5">
                    <a:lumMod val="50000"/>
                  </a:schemeClr>
                </a:solidFill>
              </a:rPr>
              <a:t>Impact on students earning an Associates Degree or attending a summer class after HS graduation at another institution</a:t>
            </a:r>
          </a:p>
          <a:p>
            <a:pPr lvl="1"/>
            <a:r>
              <a:rPr lang="en-US" dirty="0">
                <a:solidFill>
                  <a:schemeClr val="accent5">
                    <a:lumMod val="50000"/>
                  </a:schemeClr>
                </a:solidFill>
              </a:rPr>
              <a:t>Impact of CCP on financial aid eligibility</a:t>
            </a:r>
          </a:p>
          <a:p>
            <a:r>
              <a:rPr lang="en-US" dirty="0"/>
              <a:t>How to request college transcripts</a:t>
            </a:r>
          </a:p>
          <a:p>
            <a:r>
              <a:rPr lang="en-US" dirty="0"/>
              <a:t>Remember to check Transferability vs. Applicability </a:t>
            </a:r>
          </a:p>
        </p:txBody>
      </p:sp>
    </p:spTree>
    <p:extLst>
      <p:ext uri="{BB962C8B-B14F-4D97-AF65-F5344CB8AC3E}">
        <p14:creationId xmlns:p14="http://schemas.microsoft.com/office/powerpoint/2010/main" val="2944579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sz="half" idx="1"/>
          </p:nvPr>
        </p:nvSpPr>
        <p:spPr>
          <a:xfrm>
            <a:off x="0" y="1369219"/>
            <a:ext cx="4514850" cy="3263504"/>
          </a:xfrm>
        </p:spPr>
        <p:txBody>
          <a:bodyPr>
            <a:normAutofit fontScale="92500"/>
          </a:bodyPr>
          <a:lstStyle/>
          <a:p>
            <a:pPr marL="0" indent="0">
              <a:buNone/>
              <a:defRPr/>
            </a:pPr>
            <a:r>
              <a:rPr lang="en-US" sz="1400" dirty="0" smtClean="0"/>
              <a:t>Kent </a:t>
            </a:r>
            <a:r>
              <a:rPr lang="en-US" sz="1400" dirty="0"/>
              <a:t>State </a:t>
            </a:r>
            <a:r>
              <a:rPr lang="en-US" sz="1400" dirty="0" smtClean="0"/>
              <a:t>University </a:t>
            </a:r>
          </a:p>
          <a:p>
            <a:pPr marL="0" indent="0">
              <a:buNone/>
              <a:defRPr/>
            </a:pPr>
            <a:r>
              <a:rPr lang="en-US" sz="1400" dirty="0" smtClean="0"/>
              <a:t>Office </a:t>
            </a:r>
            <a:r>
              <a:rPr lang="en-US" sz="1400" dirty="0"/>
              <a:t>of Alternative Credit and Articulation Agreements</a:t>
            </a:r>
          </a:p>
          <a:p>
            <a:pPr marL="0" indent="0">
              <a:buNone/>
              <a:defRPr/>
            </a:pPr>
            <a:r>
              <a:rPr lang="en-US" sz="1400" dirty="0" smtClean="0"/>
              <a:t>Center </a:t>
            </a:r>
            <a:r>
              <a:rPr lang="en-US" sz="1400" dirty="0"/>
              <a:t>for Undergraduate Excellence</a:t>
            </a:r>
          </a:p>
          <a:p>
            <a:pPr marL="0" indent="0">
              <a:buNone/>
              <a:defRPr/>
            </a:pPr>
            <a:r>
              <a:rPr lang="en-US" sz="1400" dirty="0"/>
              <a:t>975 University Esplanade, Suite </a:t>
            </a:r>
            <a:r>
              <a:rPr lang="en-US" sz="1400" dirty="0" smtClean="0"/>
              <a:t>169, Kent</a:t>
            </a:r>
            <a:r>
              <a:rPr lang="en-US" sz="1400" dirty="0"/>
              <a:t>, OH 44243</a:t>
            </a:r>
          </a:p>
          <a:p>
            <a:pPr marL="0" indent="0">
              <a:buNone/>
              <a:defRPr/>
            </a:pPr>
            <a:r>
              <a:rPr lang="en-US" sz="1400" dirty="0" smtClean="0"/>
              <a:t>330-672-3743		</a:t>
            </a:r>
            <a:r>
              <a:rPr lang="en-US" sz="1400" dirty="0" smtClean="0">
                <a:hlinkClick r:id="rId2"/>
              </a:rPr>
              <a:t>ccp@kent.edu</a:t>
            </a:r>
            <a:endParaRPr lang="en-US" sz="1400" dirty="0"/>
          </a:p>
          <a:p>
            <a:pPr marL="0" indent="0">
              <a:buNone/>
              <a:defRPr/>
            </a:pPr>
            <a:endParaRPr lang="en-US" sz="1400" dirty="0" smtClean="0"/>
          </a:p>
          <a:p>
            <a:pPr marL="0" indent="0">
              <a:buNone/>
              <a:defRPr/>
            </a:pPr>
            <a:r>
              <a:rPr lang="en-US" sz="1300" dirty="0" smtClean="0"/>
              <a:t>Johanna </a:t>
            </a:r>
            <a:r>
              <a:rPr lang="en-US" sz="1300" dirty="0"/>
              <a:t>Pionke, Director	</a:t>
            </a:r>
            <a:r>
              <a:rPr lang="en-US" sz="1300" dirty="0" smtClean="0"/>
              <a:t>Kristin </a:t>
            </a:r>
            <a:r>
              <a:rPr lang="en-US" sz="1300" dirty="0"/>
              <a:t>Bechter, </a:t>
            </a:r>
            <a:r>
              <a:rPr lang="en-US" sz="1300" dirty="0" err="1" smtClean="0"/>
              <a:t>Asst</a:t>
            </a:r>
            <a:r>
              <a:rPr lang="en-US" sz="1300" dirty="0" smtClean="0"/>
              <a:t> </a:t>
            </a:r>
            <a:r>
              <a:rPr lang="en-US" sz="1300" dirty="0"/>
              <a:t>Director</a:t>
            </a:r>
          </a:p>
          <a:p>
            <a:pPr marL="0" indent="0">
              <a:buNone/>
              <a:defRPr/>
            </a:pPr>
            <a:r>
              <a:rPr lang="en-US" sz="1300" dirty="0">
                <a:hlinkClick r:id="rId3"/>
              </a:rPr>
              <a:t>jpionke@kent.edu</a:t>
            </a:r>
            <a:r>
              <a:rPr lang="en-US" sz="1300" dirty="0"/>
              <a:t> 		</a:t>
            </a:r>
            <a:r>
              <a:rPr lang="en-US" sz="1300" dirty="0" smtClean="0">
                <a:hlinkClick r:id="rId4"/>
              </a:rPr>
              <a:t>kbechter@kent.edu</a:t>
            </a:r>
            <a:r>
              <a:rPr lang="en-US" sz="1300" dirty="0" smtClean="0"/>
              <a:t> </a:t>
            </a:r>
            <a:endParaRPr lang="en-US" sz="1300" dirty="0"/>
          </a:p>
          <a:p>
            <a:pPr marL="0" indent="0">
              <a:buNone/>
              <a:defRPr/>
            </a:pPr>
            <a:endParaRPr lang="en-US" sz="1300" dirty="0"/>
          </a:p>
          <a:p>
            <a:pPr marL="0" indent="0">
              <a:buNone/>
              <a:defRPr/>
            </a:pPr>
            <a:r>
              <a:rPr lang="en-US" sz="1300" dirty="0"/>
              <a:t>Ashley Maher, Special </a:t>
            </a:r>
            <a:r>
              <a:rPr lang="en-US" sz="1300" dirty="0" err="1" smtClean="0"/>
              <a:t>Asst</a:t>
            </a:r>
            <a:r>
              <a:rPr lang="en-US" sz="1300" dirty="0"/>
              <a:t>	</a:t>
            </a:r>
            <a:r>
              <a:rPr lang="en-US" sz="1300" dirty="0" smtClean="0"/>
              <a:t>Cara </a:t>
            </a:r>
            <a:r>
              <a:rPr lang="en-US" sz="1300" dirty="0"/>
              <a:t>White, Program Officer</a:t>
            </a:r>
          </a:p>
          <a:p>
            <a:pPr marL="0" indent="0">
              <a:buNone/>
              <a:defRPr/>
            </a:pPr>
            <a:r>
              <a:rPr lang="en-US" sz="1300" dirty="0">
                <a:hlinkClick r:id="rId5"/>
              </a:rPr>
              <a:t>amaher5@kent.edu</a:t>
            </a:r>
            <a:r>
              <a:rPr lang="en-US" sz="1300" dirty="0"/>
              <a:t> 	</a:t>
            </a:r>
            <a:r>
              <a:rPr lang="en-US" sz="1300" dirty="0" smtClean="0">
                <a:hlinkClick r:id="rId6"/>
              </a:rPr>
              <a:t>cwhite19@kent.edu</a:t>
            </a:r>
            <a:r>
              <a:rPr lang="en-US" sz="1300" dirty="0" smtClean="0"/>
              <a:t> </a:t>
            </a:r>
            <a:endParaRPr lang="en-US" sz="1300" dirty="0"/>
          </a:p>
          <a:p>
            <a:pPr marL="0" indent="0">
              <a:buNone/>
            </a:pPr>
            <a:endParaRPr lang="en-US" dirty="0"/>
          </a:p>
        </p:txBody>
      </p:sp>
      <p:sp>
        <p:nvSpPr>
          <p:cNvPr id="4" name="Content Placeholder 3"/>
          <p:cNvSpPr>
            <a:spLocks noGrp="1"/>
          </p:cNvSpPr>
          <p:nvPr>
            <p:ph sz="half" idx="2"/>
          </p:nvPr>
        </p:nvSpPr>
        <p:spPr>
          <a:xfrm>
            <a:off x="4796286" y="1369219"/>
            <a:ext cx="3719063" cy="3263504"/>
          </a:xfrm>
        </p:spPr>
        <p:txBody>
          <a:bodyPr>
            <a:normAutofit fontScale="92500"/>
          </a:bodyPr>
          <a:lstStyle/>
          <a:p>
            <a:pPr marL="0" indent="0">
              <a:buNone/>
            </a:pPr>
            <a:r>
              <a:rPr lang="en-US" sz="1300" dirty="0" smtClean="0"/>
              <a:t>Kent State Tuscarawas</a:t>
            </a:r>
          </a:p>
          <a:p>
            <a:pPr marL="0" indent="0">
              <a:buNone/>
            </a:pPr>
            <a:r>
              <a:rPr lang="en-US" sz="1300" dirty="0" smtClean="0"/>
              <a:t>330 University Drive NE</a:t>
            </a:r>
          </a:p>
          <a:p>
            <a:pPr marL="0" indent="0">
              <a:buNone/>
            </a:pPr>
            <a:r>
              <a:rPr lang="en-US" sz="1300" dirty="0" smtClean="0"/>
              <a:t>New Philadelphia, OH 44663</a:t>
            </a:r>
          </a:p>
          <a:p>
            <a:pPr marL="0" indent="0">
              <a:buNone/>
            </a:pPr>
            <a:r>
              <a:rPr lang="en-US" sz="1300" dirty="0" smtClean="0"/>
              <a:t>330-339-3391, extension 47508</a:t>
            </a:r>
          </a:p>
          <a:p>
            <a:pPr marL="0" indent="0">
              <a:buNone/>
            </a:pPr>
            <a:r>
              <a:rPr lang="en-US" sz="1300" dirty="0" smtClean="0">
                <a:hlinkClick r:id="rId7"/>
              </a:rPr>
              <a:t>www.kent.edu/tusc/college-credit-plus</a:t>
            </a:r>
            <a:r>
              <a:rPr lang="en-US" sz="1300" dirty="0" smtClean="0"/>
              <a:t> </a:t>
            </a:r>
            <a:endParaRPr lang="en-US" sz="1300" dirty="0"/>
          </a:p>
          <a:p>
            <a:pPr marL="0" indent="0">
              <a:buNone/>
            </a:pPr>
            <a:endParaRPr lang="en-US" sz="1300" dirty="0" smtClean="0"/>
          </a:p>
          <a:p>
            <a:pPr marL="0" indent="0">
              <a:buNone/>
            </a:pPr>
            <a:endParaRPr lang="en-US" sz="1300" dirty="0" smtClean="0"/>
          </a:p>
          <a:p>
            <a:pPr marL="0" indent="0">
              <a:buNone/>
            </a:pPr>
            <a:r>
              <a:rPr lang="en-US" sz="1300" dirty="0" smtClean="0"/>
              <a:t>Melissa </a:t>
            </a:r>
            <a:r>
              <a:rPr lang="en-US" sz="1300" dirty="0"/>
              <a:t>Crites, Senior Advisor I</a:t>
            </a:r>
          </a:p>
          <a:p>
            <a:pPr marL="0" indent="0">
              <a:buNone/>
            </a:pPr>
            <a:r>
              <a:rPr lang="en-US" sz="1300" dirty="0"/>
              <a:t>College Credit Plus Coordinator</a:t>
            </a:r>
          </a:p>
          <a:p>
            <a:pPr marL="0" indent="0">
              <a:buNone/>
            </a:pPr>
            <a:r>
              <a:rPr lang="en-US" sz="1300" dirty="0" smtClean="0">
                <a:hlinkClick r:id="rId8"/>
              </a:rPr>
              <a:t>macrites@kent.edu</a:t>
            </a:r>
            <a:endParaRPr lang="en-US" sz="1300" dirty="0"/>
          </a:p>
          <a:p>
            <a:pPr marL="0" indent="0">
              <a:buNone/>
            </a:pPr>
            <a:endParaRPr lang="en-US" sz="1300" dirty="0"/>
          </a:p>
        </p:txBody>
      </p:sp>
    </p:spTree>
    <p:extLst>
      <p:ext uri="{BB962C8B-B14F-4D97-AF65-F5344CB8AC3E}">
        <p14:creationId xmlns:p14="http://schemas.microsoft.com/office/powerpoint/2010/main" val="2789403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59" y="487545"/>
            <a:ext cx="7886700" cy="2139553"/>
          </a:xfrm>
        </p:spPr>
        <p:txBody>
          <a:bodyPr/>
          <a:lstStyle/>
          <a:p>
            <a:pPr algn="ctr"/>
            <a:r>
              <a:rPr lang="en-US" dirty="0"/>
              <a:t>Questions?</a:t>
            </a:r>
          </a:p>
        </p:txBody>
      </p:sp>
    </p:spTree>
    <p:extLst>
      <p:ext uri="{BB962C8B-B14F-4D97-AF65-F5344CB8AC3E}">
        <p14:creationId xmlns:p14="http://schemas.microsoft.com/office/powerpoint/2010/main" val="140332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College Ready?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3764298"/>
              </p:ext>
            </p:extLst>
          </p:nvPr>
        </p:nvGraphicFramePr>
        <p:xfrm>
          <a:off x="628650" y="1370013"/>
          <a:ext cx="7886700" cy="2854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720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Ohio Remediation Free Standards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8796859"/>
              </p:ext>
            </p:extLst>
          </p:nvPr>
        </p:nvGraphicFramePr>
        <p:xfrm>
          <a:off x="628650" y="1370013"/>
          <a:ext cx="7886700" cy="1640840"/>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20000"/>
                    </a:ext>
                  </a:extLst>
                </a:gridCol>
                <a:gridCol w="1971675">
                  <a:extLst>
                    <a:ext uri="{9D8B030D-6E8A-4147-A177-3AD203B41FA5}">
                      <a16:colId xmlns:a16="http://schemas.microsoft.com/office/drawing/2014/main" val="20001"/>
                    </a:ext>
                  </a:extLst>
                </a:gridCol>
                <a:gridCol w="1971675">
                  <a:extLst>
                    <a:ext uri="{9D8B030D-6E8A-4147-A177-3AD203B41FA5}">
                      <a16:colId xmlns:a16="http://schemas.microsoft.com/office/drawing/2014/main" val="20002"/>
                    </a:ext>
                  </a:extLst>
                </a:gridCol>
                <a:gridCol w="1971675">
                  <a:extLst>
                    <a:ext uri="{9D8B030D-6E8A-4147-A177-3AD203B41FA5}">
                      <a16:colId xmlns:a16="http://schemas.microsoft.com/office/drawing/2014/main" val="20003"/>
                    </a:ext>
                  </a:extLst>
                </a:gridCol>
              </a:tblGrid>
              <a:tr h="370840">
                <a:tc>
                  <a:txBody>
                    <a:bodyPr/>
                    <a:lstStyle/>
                    <a:p>
                      <a:pPr algn="ctr"/>
                      <a:r>
                        <a:rPr lang="en-US" dirty="0"/>
                        <a:t>Readiness Area</a:t>
                      </a:r>
                    </a:p>
                  </a:txBody>
                  <a:tcPr/>
                </a:tc>
                <a:tc>
                  <a:txBody>
                    <a:bodyPr/>
                    <a:lstStyle/>
                    <a:p>
                      <a:pPr algn="ctr"/>
                      <a:r>
                        <a:rPr lang="en-US" dirty="0"/>
                        <a:t>ACT</a:t>
                      </a:r>
                    </a:p>
                  </a:txBody>
                  <a:tcPr/>
                </a:tc>
                <a:tc>
                  <a:txBody>
                    <a:bodyPr/>
                    <a:lstStyle/>
                    <a:p>
                      <a:pPr algn="ctr"/>
                      <a:r>
                        <a:rPr lang="en-US" dirty="0"/>
                        <a:t>SAT</a:t>
                      </a:r>
                    </a:p>
                    <a:p>
                      <a:pPr algn="ctr"/>
                      <a:r>
                        <a:rPr lang="en-US" dirty="0"/>
                        <a:t>Taken since March 2016</a:t>
                      </a:r>
                    </a:p>
                  </a:txBody>
                  <a:tcPr/>
                </a:tc>
                <a:tc>
                  <a:txBody>
                    <a:bodyPr/>
                    <a:lstStyle/>
                    <a:p>
                      <a:pPr algn="ctr"/>
                      <a:r>
                        <a:rPr lang="en-US" dirty="0" err="1"/>
                        <a:t>Accuplacer</a:t>
                      </a:r>
                      <a:r>
                        <a:rPr lang="en-US" baseline="0" dirty="0"/>
                        <a:t> Classic</a:t>
                      </a:r>
                      <a:endParaRPr lang="en-US" dirty="0"/>
                    </a:p>
                  </a:txBody>
                  <a:tcPr/>
                </a:tc>
                <a:extLst>
                  <a:ext uri="{0D108BD9-81ED-4DB2-BD59-A6C34878D82A}">
                    <a16:rowId xmlns:a16="http://schemas.microsoft.com/office/drawing/2014/main" val="10000"/>
                  </a:ext>
                </a:extLst>
              </a:tr>
              <a:tr h="370840">
                <a:tc>
                  <a:txBody>
                    <a:bodyPr/>
                    <a:lstStyle/>
                    <a:p>
                      <a:pPr algn="ctr"/>
                      <a:r>
                        <a:rPr lang="en-US" dirty="0"/>
                        <a:t>English</a:t>
                      </a:r>
                      <a:r>
                        <a:rPr lang="en-US" baseline="0" dirty="0"/>
                        <a:t> Sub Score</a:t>
                      </a:r>
                      <a:endParaRPr lang="en-US" dirty="0"/>
                    </a:p>
                  </a:txBody>
                  <a:tcPr>
                    <a:solidFill>
                      <a:schemeClr val="accent1"/>
                    </a:solidFill>
                  </a:tcPr>
                </a:tc>
                <a:tc>
                  <a:txBody>
                    <a:bodyPr/>
                    <a:lstStyle/>
                    <a:p>
                      <a:pPr algn="ctr"/>
                      <a:r>
                        <a:rPr lang="en-US" dirty="0"/>
                        <a:t>18</a:t>
                      </a:r>
                    </a:p>
                  </a:txBody>
                  <a:tcPr/>
                </a:tc>
                <a:tc rowSpan="2">
                  <a:txBody>
                    <a:bodyPr/>
                    <a:lstStyle/>
                    <a:p>
                      <a:pPr algn="ctr"/>
                      <a:r>
                        <a:rPr lang="en-US" sz="1000" dirty="0"/>
                        <a:t>Evidence-Based</a:t>
                      </a:r>
                      <a:r>
                        <a:rPr lang="en-US" sz="1000" baseline="0" dirty="0"/>
                        <a:t> Reading &amp; Writing</a:t>
                      </a:r>
                    </a:p>
                    <a:p>
                      <a:pPr algn="ctr"/>
                      <a:endParaRPr lang="en-US" baseline="0" dirty="0"/>
                    </a:p>
                    <a:p>
                      <a:pPr algn="ctr"/>
                      <a:r>
                        <a:rPr lang="en-US" baseline="0" dirty="0"/>
                        <a:t>480</a:t>
                      </a:r>
                      <a:endParaRPr lang="en-US" dirty="0"/>
                    </a:p>
                  </a:txBody>
                  <a:tcPr/>
                </a:tc>
                <a:tc>
                  <a:txBody>
                    <a:bodyPr/>
                    <a:lstStyle/>
                    <a:p>
                      <a:pPr algn="ctr"/>
                      <a:r>
                        <a:rPr lang="en-US" sz="1000" dirty="0"/>
                        <a:t>Sentence Skills 88 or 5 on </a:t>
                      </a:r>
                      <a:r>
                        <a:rPr lang="en-US" sz="1000" dirty="0" err="1"/>
                        <a:t>Writeplacer</a:t>
                      </a:r>
                      <a:endParaRPr lang="en-US" sz="1000" dirty="0"/>
                    </a:p>
                  </a:txBody>
                  <a:tcPr/>
                </a:tc>
                <a:extLst>
                  <a:ext uri="{0D108BD9-81ED-4DB2-BD59-A6C34878D82A}">
                    <a16:rowId xmlns:a16="http://schemas.microsoft.com/office/drawing/2014/main" val="10001"/>
                  </a:ext>
                </a:extLst>
              </a:tr>
              <a:tr h="370840">
                <a:tc>
                  <a:txBody>
                    <a:bodyPr/>
                    <a:lstStyle/>
                    <a:p>
                      <a:pPr algn="ctr"/>
                      <a:r>
                        <a:rPr lang="en-US" dirty="0"/>
                        <a:t>Reading Sub</a:t>
                      </a:r>
                      <a:r>
                        <a:rPr lang="en-US" baseline="0" dirty="0"/>
                        <a:t> Score</a:t>
                      </a:r>
                      <a:endParaRPr lang="en-US" dirty="0"/>
                    </a:p>
                  </a:txBody>
                  <a:tcPr>
                    <a:solidFill>
                      <a:schemeClr val="accent1"/>
                    </a:solidFill>
                  </a:tcPr>
                </a:tc>
                <a:tc>
                  <a:txBody>
                    <a:bodyPr/>
                    <a:lstStyle/>
                    <a:p>
                      <a:pPr algn="ctr"/>
                      <a:r>
                        <a:rPr lang="en-US" dirty="0"/>
                        <a:t>22</a:t>
                      </a:r>
                    </a:p>
                  </a:txBody>
                  <a:tcPr/>
                </a:tc>
                <a:tc vMerge="1">
                  <a:txBody>
                    <a:bodyPr/>
                    <a:lstStyle/>
                    <a:p>
                      <a:endParaRPr lang="en-US" dirty="0"/>
                    </a:p>
                  </a:txBody>
                  <a:tcPr/>
                </a:tc>
                <a:tc>
                  <a:txBody>
                    <a:bodyPr/>
                    <a:lstStyle/>
                    <a:p>
                      <a:pPr algn="ctr"/>
                      <a:r>
                        <a:rPr lang="en-US" dirty="0"/>
                        <a:t>80</a:t>
                      </a:r>
                    </a:p>
                  </a:txBody>
                  <a:tcPr/>
                </a:tc>
                <a:extLst>
                  <a:ext uri="{0D108BD9-81ED-4DB2-BD59-A6C34878D82A}">
                    <a16:rowId xmlns:a16="http://schemas.microsoft.com/office/drawing/2014/main" val="10002"/>
                  </a:ext>
                </a:extLst>
              </a:tr>
              <a:tr h="370840">
                <a:tc>
                  <a:txBody>
                    <a:bodyPr/>
                    <a:lstStyle/>
                    <a:p>
                      <a:pPr algn="ctr"/>
                      <a:r>
                        <a:rPr lang="en-US" dirty="0"/>
                        <a:t>Mathematics Sub</a:t>
                      </a:r>
                      <a:r>
                        <a:rPr lang="en-US" baseline="0" dirty="0"/>
                        <a:t> Score</a:t>
                      </a:r>
                      <a:endParaRPr lang="en-US" dirty="0"/>
                    </a:p>
                  </a:txBody>
                  <a:tcPr>
                    <a:solidFill>
                      <a:schemeClr val="accent1"/>
                    </a:solidFill>
                  </a:tcPr>
                </a:tc>
                <a:tc>
                  <a:txBody>
                    <a:bodyPr/>
                    <a:lstStyle/>
                    <a:p>
                      <a:pPr algn="ctr"/>
                      <a:r>
                        <a:rPr lang="en-US" dirty="0"/>
                        <a:t>22</a:t>
                      </a:r>
                    </a:p>
                  </a:txBody>
                  <a:tcPr/>
                </a:tc>
                <a:tc>
                  <a:txBody>
                    <a:bodyPr/>
                    <a:lstStyle/>
                    <a:p>
                      <a:pPr algn="ctr"/>
                      <a:r>
                        <a:rPr lang="en-US" dirty="0"/>
                        <a:t>530</a:t>
                      </a:r>
                    </a:p>
                  </a:txBody>
                  <a:tcPr/>
                </a:tc>
                <a:tc>
                  <a:txBody>
                    <a:bodyPr/>
                    <a:lstStyle/>
                    <a:p>
                      <a:pPr algn="ctr"/>
                      <a:r>
                        <a:rPr lang="en-US" dirty="0"/>
                        <a:t>55 </a:t>
                      </a:r>
                      <a:r>
                        <a:rPr lang="en-US" sz="1000" dirty="0"/>
                        <a:t>College Level Math</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628650" y="3102123"/>
            <a:ext cx="7886700" cy="400110"/>
          </a:xfrm>
          <a:prstGeom prst="rect">
            <a:avLst/>
          </a:prstGeom>
          <a:noFill/>
        </p:spPr>
        <p:txBody>
          <a:bodyPr wrap="square" rtlCol="0">
            <a:spAutoFit/>
          </a:bodyPr>
          <a:lstStyle/>
          <a:p>
            <a:r>
              <a:rPr lang="en-US" altLang="en-US" sz="1000" dirty="0"/>
              <a:t>From </a:t>
            </a:r>
            <a:r>
              <a:rPr lang="en-US" altLang="en-US" sz="1000" i="1" dirty="0"/>
              <a:t>Uniform Statewide Standards for Remediation-Free Status, May 2017  </a:t>
            </a:r>
            <a:r>
              <a:rPr lang="en-US" altLang="en-US" sz="1000" dirty="0"/>
              <a:t>Assessment thresholds to guarantee “remediation free” status at any public post-secondary institution in Ohio.</a:t>
            </a:r>
          </a:p>
        </p:txBody>
      </p:sp>
      <p:sp>
        <p:nvSpPr>
          <p:cNvPr id="6" name="TextBox 5"/>
          <p:cNvSpPr txBox="1"/>
          <p:nvPr/>
        </p:nvSpPr>
        <p:spPr>
          <a:xfrm>
            <a:off x="628650" y="3700329"/>
            <a:ext cx="7886700" cy="738664"/>
          </a:xfrm>
          <a:prstGeom prst="rect">
            <a:avLst/>
          </a:prstGeom>
          <a:noFill/>
        </p:spPr>
        <p:txBody>
          <a:bodyPr wrap="square" rtlCol="0">
            <a:spAutoFit/>
          </a:bodyPr>
          <a:lstStyle/>
          <a:p>
            <a:pPr>
              <a:spcBef>
                <a:spcPct val="0"/>
              </a:spcBef>
              <a:buClrTx/>
              <a:buSzTx/>
              <a:buFontTx/>
              <a:buNone/>
            </a:pPr>
            <a:r>
              <a:rPr lang="en-US" altLang="en-US" sz="1400" dirty="0"/>
              <a:t>Students must test remediation free in at least one area and </a:t>
            </a:r>
          </a:p>
          <a:p>
            <a:pPr>
              <a:spcBef>
                <a:spcPct val="0"/>
              </a:spcBef>
              <a:buClrTx/>
              <a:buSzTx/>
              <a:buFontTx/>
              <a:buNone/>
            </a:pPr>
            <a:r>
              <a:rPr lang="en-US" altLang="en-US" sz="1400" dirty="0"/>
              <a:t>Meet the admission requirements for the college/university to which they are applying and  </a:t>
            </a:r>
          </a:p>
          <a:p>
            <a:pPr>
              <a:spcBef>
                <a:spcPct val="0"/>
              </a:spcBef>
              <a:buClrTx/>
              <a:buSzTx/>
              <a:buFontTx/>
              <a:buNone/>
            </a:pPr>
            <a:r>
              <a:rPr lang="en-US" altLang="en-US" sz="1400" dirty="0"/>
              <a:t>Students may still be required to take course placement assessments for these subject areas</a:t>
            </a:r>
          </a:p>
        </p:txBody>
      </p:sp>
    </p:spTree>
    <p:extLst>
      <p:ext uri="{BB962C8B-B14F-4D97-AF65-F5344CB8AC3E}">
        <p14:creationId xmlns:p14="http://schemas.microsoft.com/office/powerpoint/2010/main" val="3771703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ACT Test Dates</a:t>
            </a:r>
          </a:p>
        </p:txBody>
      </p:sp>
      <p:sp>
        <p:nvSpPr>
          <p:cNvPr id="3" name="Content Placeholder 2"/>
          <p:cNvSpPr>
            <a:spLocks noGrp="1"/>
          </p:cNvSpPr>
          <p:nvPr>
            <p:ph idx="1"/>
          </p:nvPr>
        </p:nvSpPr>
        <p:spPr>
          <a:xfrm>
            <a:off x="1485900" y="1428750"/>
            <a:ext cx="6172200" cy="3086100"/>
          </a:xfrm>
        </p:spPr>
        <p:txBody>
          <a:bodyPr/>
          <a:lstStyle/>
          <a:p>
            <a:pPr marL="0" indent="0">
              <a:buNone/>
              <a:defRPr/>
            </a:pPr>
            <a:endParaRPr lang="en-US" dirty="0"/>
          </a:p>
          <a:p>
            <a:pPr>
              <a:defRPr/>
            </a:pPr>
            <a:endParaRPr lang="en-US" dirty="0"/>
          </a:p>
          <a:p>
            <a:pPr>
              <a:defRPr/>
            </a:pPr>
            <a:endParaRPr lang="en-US" dirty="0"/>
          </a:p>
          <a:p>
            <a:pPr marL="0" indent="0">
              <a:buNone/>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87001090"/>
              </p:ext>
            </p:extLst>
          </p:nvPr>
        </p:nvGraphicFramePr>
        <p:xfrm>
          <a:off x="2130726" y="1047608"/>
          <a:ext cx="5279364" cy="1326089"/>
        </p:xfrm>
        <a:graphic>
          <a:graphicData uri="http://schemas.openxmlformats.org/drawingml/2006/table">
            <a:tbl>
              <a:tblPr firstRow="1" bandRow="1">
                <a:tableStyleId>{5C22544A-7EE6-4342-B048-85BDC9FD1C3A}</a:tableStyleId>
              </a:tblPr>
              <a:tblGrid>
                <a:gridCol w="1759788">
                  <a:extLst>
                    <a:ext uri="{9D8B030D-6E8A-4147-A177-3AD203B41FA5}">
                      <a16:colId xmlns:a16="http://schemas.microsoft.com/office/drawing/2014/main" val="20000"/>
                    </a:ext>
                  </a:extLst>
                </a:gridCol>
                <a:gridCol w="1759788">
                  <a:extLst>
                    <a:ext uri="{9D8B030D-6E8A-4147-A177-3AD203B41FA5}">
                      <a16:colId xmlns:a16="http://schemas.microsoft.com/office/drawing/2014/main" val="20001"/>
                    </a:ext>
                  </a:extLst>
                </a:gridCol>
                <a:gridCol w="1759788">
                  <a:extLst>
                    <a:ext uri="{9D8B030D-6E8A-4147-A177-3AD203B41FA5}">
                      <a16:colId xmlns:a16="http://schemas.microsoft.com/office/drawing/2014/main" val="20002"/>
                    </a:ext>
                  </a:extLst>
                </a:gridCol>
              </a:tblGrid>
              <a:tr h="480203">
                <a:tc>
                  <a:txBody>
                    <a:bodyPr/>
                    <a:lstStyle/>
                    <a:p>
                      <a:r>
                        <a:rPr lang="en-US" sz="1400" dirty="0"/>
                        <a:t>Test Date</a:t>
                      </a:r>
                    </a:p>
                  </a:txBody>
                  <a:tcPr marL="68580" marR="68580" marT="34301" marB="34301"/>
                </a:tc>
                <a:tc>
                  <a:txBody>
                    <a:bodyPr/>
                    <a:lstStyle/>
                    <a:p>
                      <a:r>
                        <a:rPr lang="en-US" sz="1400" dirty="0"/>
                        <a:t>Registration Deadline</a:t>
                      </a:r>
                    </a:p>
                  </a:txBody>
                  <a:tcPr marL="68580" marR="68580" marT="34301" marB="34301"/>
                </a:tc>
                <a:tc>
                  <a:txBody>
                    <a:bodyPr/>
                    <a:lstStyle/>
                    <a:p>
                      <a:r>
                        <a:rPr lang="en-US" sz="1400" dirty="0"/>
                        <a:t>Late Registration</a:t>
                      </a:r>
                    </a:p>
                  </a:txBody>
                  <a:tcPr marL="68580" marR="68580" marT="34301" marB="34301"/>
                </a:tc>
                <a:extLst>
                  <a:ext uri="{0D108BD9-81ED-4DB2-BD59-A6C34878D82A}">
                    <a16:rowId xmlns:a16="http://schemas.microsoft.com/office/drawing/2014/main" val="10000"/>
                  </a:ext>
                </a:extLst>
              </a:tr>
              <a:tr h="278213">
                <a:tc>
                  <a:txBody>
                    <a:bodyPr/>
                    <a:lstStyle/>
                    <a:p>
                      <a:r>
                        <a:rPr lang="en-US" sz="1400" dirty="0"/>
                        <a:t>December</a:t>
                      </a:r>
                      <a:r>
                        <a:rPr lang="en-US" sz="1400" baseline="0" dirty="0"/>
                        <a:t> 8, 2018</a:t>
                      </a:r>
                      <a:endParaRPr lang="en-US" sz="1400" dirty="0"/>
                    </a:p>
                  </a:txBody>
                  <a:tcPr marL="68580" marR="68580" marT="34301" marB="34301"/>
                </a:tc>
                <a:tc>
                  <a:txBody>
                    <a:bodyPr/>
                    <a:lstStyle/>
                    <a:p>
                      <a:r>
                        <a:rPr lang="en-US" sz="1400" dirty="0"/>
                        <a:t>November 2, 2018</a:t>
                      </a:r>
                    </a:p>
                  </a:txBody>
                  <a:tcPr marL="68580" marR="68580" marT="34301" marB="34301"/>
                </a:tc>
                <a:tc>
                  <a:txBody>
                    <a:bodyPr/>
                    <a:lstStyle/>
                    <a:p>
                      <a:r>
                        <a:rPr lang="en-US" sz="1400" baseline="0" dirty="0"/>
                        <a:t>November 3-19, 2018</a:t>
                      </a:r>
                    </a:p>
                  </a:txBody>
                  <a:tcPr marL="68580" marR="68580" marT="34301" marB="34301"/>
                </a:tc>
                <a:extLst>
                  <a:ext uri="{0D108BD9-81ED-4DB2-BD59-A6C34878D82A}">
                    <a16:rowId xmlns:a16="http://schemas.microsoft.com/office/drawing/2014/main" val="3966947236"/>
                  </a:ext>
                </a:extLst>
              </a:tr>
              <a:tr h="278213">
                <a:tc>
                  <a:txBody>
                    <a:bodyPr/>
                    <a:lstStyle/>
                    <a:p>
                      <a:r>
                        <a:rPr lang="en-US" sz="1400" dirty="0"/>
                        <a:t>February 9, 2019</a:t>
                      </a:r>
                    </a:p>
                  </a:txBody>
                  <a:tcPr marL="68580" marR="68580" marT="34301" marB="34301"/>
                </a:tc>
                <a:tc>
                  <a:txBody>
                    <a:bodyPr/>
                    <a:lstStyle/>
                    <a:p>
                      <a:r>
                        <a:rPr lang="en-US" sz="1400" dirty="0"/>
                        <a:t>January 11, 2019</a:t>
                      </a:r>
                    </a:p>
                  </a:txBody>
                  <a:tcPr marL="68580" marR="68580" marT="34301" marB="34301"/>
                </a:tc>
                <a:tc>
                  <a:txBody>
                    <a:bodyPr/>
                    <a:lstStyle/>
                    <a:p>
                      <a:r>
                        <a:rPr lang="en-US" sz="1400" baseline="0" dirty="0"/>
                        <a:t>January 12-18, 2019</a:t>
                      </a:r>
                    </a:p>
                  </a:txBody>
                  <a:tcPr marL="68580" marR="68580" marT="34301" marB="34301"/>
                </a:tc>
                <a:extLst>
                  <a:ext uri="{0D108BD9-81ED-4DB2-BD59-A6C34878D82A}">
                    <a16:rowId xmlns:a16="http://schemas.microsoft.com/office/drawing/2014/main" val="3241080569"/>
                  </a:ext>
                </a:extLst>
              </a:tr>
              <a:tr h="278213">
                <a:tc>
                  <a:txBody>
                    <a:bodyPr/>
                    <a:lstStyle/>
                    <a:p>
                      <a:r>
                        <a:rPr lang="en-US" sz="1400" dirty="0"/>
                        <a:t>April 13, 2019</a:t>
                      </a:r>
                    </a:p>
                  </a:txBody>
                  <a:tcPr marL="68580" marR="68580" marT="34301" marB="34301"/>
                </a:tc>
                <a:tc>
                  <a:txBody>
                    <a:bodyPr/>
                    <a:lstStyle/>
                    <a:p>
                      <a:r>
                        <a:rPr lang="en-US" sz="1400" dirty="0"/>
                        <a:t>March 8, 2019</a:t>
                      </a:r>
                    </a:p>
                  </a:txBody>
                  <a:tcPr marL="68580" marR="68580" marT="34301" marB="34301"/>
                </a:tc>
                <a:tc>
                  <a:txBody>
                    <a:bodyPr/>
                    <a:lstStyle/>
                    <a:p>
                      <a:r>
                        <a:rPr lang="en-US" sz="1400" baseline="0" dirty="0"/>
                        <a:t>March 9-25, 2019</a:t>
                      </a:r>
                    </a:p>
                  </a:txBody>
                  <a:tcPr marL="68580" marR="68580" marT="34301" marB="34301"/>
                </a:tc>
                <a:extLst>
                  <a:ext uri="{0D108BD9-81ED-4DB2-BD59-A6C34878D82A}">
                    <a16:rowId xmlns:a16="http://schemas.microsoft.com/office/drawing/2014/main" val="547474477"/>
                  </a:ext>
                </a:extLst>
              </a:tr>
            </a:tbl>
          </a:graphicData>
        </a:graphic>
      </p:graphicFrame>
      <p:sp>
        <p:nvSpPr>
          <p:cNvPr id="5" name="TextBox 4"/>
          <p:cNvSpPr txBox="1"/>
          <p:nvPr/>
        </p:nvSpPr>
        <p:spPr>
          <a:xfrm>
            <a:off x="2006597" y="2728360"/>
            <a:ext cx="5200650" cy="1148712"/>
          </a:xfrm>
          <a:prstGeom prst="rect">
            <a:avLst/>
          </a:prstGeom>
          <a:noFill/>
        </p:spPr>
        <p:txBody>
          <a:bodyPr>
            <a:spAutoFit/>
          </a:bodyPr>
          <a:lstStyle/>
          <a:p>
            <a:pPr algn="ctr">
              <a:defRPr/>
            </a:pPr>
            <a:r>
              <a:rPr lang="en-US" sz="1800" dirty="0"/>
              <a:t>REMINDERS</a:t>
            </a:r>
          </a:p>
          <a:p>
            <a:pPr marL="214313" indent="-214313">
              <a:buFont typeface="Arial" panose="020B0604020202020204" pitchFamily="34" charset="0"/>
              <a:buChar char="•"/>
              <a:defRPr/>
            </a:pPr>
            <a:endParaRPr lang="en-US" sz="1013" dirty="0"/>
          </a:p>
          <a:p>
            <a:pPr marL="214313" indent="-214313">
              <a:buFont typeface="Arial" panose="020B0604020202020204" pitchFamily="34" charset="0"/>
              <a:buChar char="•"/>
              <a:defRPr/>
            </a:pPr>
            <a:r>
              <a:rPr lang="en-US" sz="1013" dirty="0"/>
              <a:t>Writing portion (which costs more) is not required by most colleges for CCP</a:t>
            </a:r>
          </a:p>
          <a:p>
            <a:pPr marL="214313" indent="-214313">
              <a:buFont typeface="Arial" panose="020B0604020202020204" pitchFamily="34" charset="0"/>
              <a:buChar char="•"/>
              <a:defRPr/>
            </a:pPr>
            <a:r>
              <a:rPr lang="en-US" sz="1013" dirty="0"/>
              <a:t>ACT Residual Testing</a:t>
            </a:r>
          </a:p>
          <a:p>
            <a:pPr marL="214313" indent="-214313">
              <a:buFont typeface="Arial" panose="020B0604020202020204" pitchFamily="34" charset="0"/>
              <a:buChar char="•"/>
              <a:defRPr/>
            </a:pPr>
            <a:r>
              <a:rPr lang="en-US" sz="1013" dirty="0"/>
              <a:t>ACT Testing for Middle School students</a:t>
            </a:r>
          </a:p>
          <a:p>
            <a:pPr marL="214313" indent="-214313">
              <a:buFont typeface="Arial" panose="020B0604020202020204" pitchFamily="34" charset="0"/>
              <a:buChar char="•"/>
              <a:defRPr/>
            </a:pPr>
            <a:r>
              <a:rPr lang="en-US" sz="1013" dirty="0"/>
              <a:t>Send Test Scores to colleges</a:t>
            </a:r>
          </a:p>
        </p:txBody>
      </p:sp>
    </p:spTree>
    <p:extLst>
      <p:ext uri="{BB962C8B-B14F-4D97-AF65-F5344CB8AC3E}">
        <p14:creationId xmlns:p14="http://schemas.microsoft.com/office/powerpoint/2010/main" val="2271569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SAT Test Dates</a:t>
            </a:r>
          </a:p>
        </p:txBody>
      </p:sp>
      <p:sp>
        <p:nvSpPr>
          <p:cNvPr id="3" name="Content Placeholder 2"/>
          <p:cNvSpPr>
            <a:spLocks noGrp="1"/>
          </p:cNvSpPr>
          <p:nvPr>
            <p:ph idx="1"/>
          </p:nvPr>
        </p:nvSpPr>
        <p:spPr>
          <a:xfrm>
            <a:off x="1485900" y="1428750"/>
            <a:ext cx="6172200" cy="3086100"/>
          </a:xfrm>
        </p:spPr>
        <p:txBody>
          <a:bodyPr/>
          <a:lstStyle/>
          <a:p>
            <a:pPr marL="0" indent="0">
              <a:buNone/>
              <a:defRPr/>
            </a:pPr>
            <a:endParaRPr lang="en-US" dirty="0"/>
          </a:p>
          <a:p>
            <a:pPr>
              <a:defRPr/>
            </a:pPr>
            <a:endParaRPr lang="en-US" dirty="0"/>
          </a:p>
          <a:p>
            <a:pPr>
              <a:defRPr/>
            </a:pPr>
            <a:endParaRPr lang="en-US" dirty="0"/>
          </a:p>
          <a:p>
            <a:pPr marL="0" indent="0">
              <a:buNone/>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05934176"/>
              </p:ext>
            </p:extLst>
          </p:nvPr>
        </p:nvGraphicFramePr>
        <p:xfrm>
          <a:off x="1779198" y="1112719"/>
          <a:ext cx="5086350" cy="1059246"/>
        </p:xfrm>
        <a:graphic>
          <a:graphicData uri="http://schemas.openxmlformats.org/drawingml/2006/table">
            <a:tbl>
              <a:tblPr firstRow="1" bandRow="1">
                <a:tableStyleId>{5C22544A-7EE6-4342-B048-85BDC9FD1C3A}</a:tableStyleId>
              </a:tblPr>
              <a:tblGrid>
                <a:gridCol w="1495985">
                  <a:extLst>
                    <a:ext uri="{9D8B030D-6E8A-4147-A177-3AD203B41FA5}">
                      <a16:colId xmlns:a16="http://schemas.microsoft.com/office/drawing/2014/main" val="20000"/>
                    </a:ext>
                  </a:extLst>
                </a:gridCol>
                <a:gridCol w="1555825">
                  <a:extLst>
                    <a:ext uri="{9D8B030D-6E8A-4147-A177-3AD203B41FA5}">
                      <a16:colId xmlns:a16="http://schemas.microsoft.com/office/drawing/2014/main" val="20001"/>
                    </a:ext>
                  </a:extLst>
                </a:gridCol>
                <a:gridCol w="2034540">
                  <a:extLst>
                    <a:ext uri="{9D8B030D-6E8A-4147-A177-3AD203B41FA5}">
                      <a16:colId xmlns:a16="http://schemas.microsoft.com/office/drawing/2014/main" val="20002"/>
                    </a:ext>
                  </a:extLst>
                </a:gridCol>
              </a:tblGrid>
              <a:tr h="480203">
                <a:tc>
                  <a:txBody>
                    <a:bodyPr/>
                    <a:lstStyle/>
                    <a:p>
                      <a:r>
                        <a:rPr lang="en-US" sz="1400" dirty="0"/>
                        <a:t>Test Date</a:t>
                      </a:r>
                    </a:p>
                  </a:txBody>
                  <a:tcPr marL="68580" marR="68580" marT="34301" marB="34301"/>
                </a:tc>
                <a:tc>
                  <a:txBody>
                    <a:bodyPr/>
                    <a:lstStyle/>
                    <a:p>
                      <a:r>
                        <a:rPr lang="en-US" sz="1400" dirty="0"/>
                        <a:t>Registration Deadline</a:t>
                      </a:r>
                    </a:p>
                  </a:txBody>
                  <a:tcPr marL="68580" marR="68580" marT="34301" marB="34301"/>
                </a:tc>
                <a:tc>
                  <a:txBody>
                    <a:bodyPr/>
                    <a:lstStyle/>
                    <a:p>
                      <a:r>
                        <a:rPr lang="en-US" sz="1400" dirty="0"/>
                        <a:t>Late Registration</a:t>
                      </a:r>
                    </a:p>
                  </a:txBody>
                  <a:tcPr marL="68580" marR="68580" marT="34301" marB="34301"/>
                </a:tc>
                <a:extLst>
                  <a:ext uri="{0D108BD9-81ED-4DB2-BD59-A6C34878D82A}">
                    <a16:rowId xmlns:a16="http://schemas.microsoft.com/office/drawing/2014/main" val="10000"/>
                  </a:ext>
                </a:extLst>
              </a:tr>
              <a:tr h="278213">
                <a:tc>
                  <a:txBody>
                    <a:bodyPr/>
                    <a:lstStyle/>
                    <a:p>
                      <a:r>
                        <a:rPr lang="en-US" sz="1400" dirty="0"/>
                        <a:t>December 1, 2018</a:t>
                      </a:r>
                    </a:p>
                  </a:txBody>
                  <a:tcPr marL="68580" marR="68580" marT="34301" marB="34301"/>
                </a:tc>
                <a:tc>
                  <a:txBody>
                    <a:bodyPr/>
                    <a:lstStyle/>
                    <a:p>
                      <a:r>
                        <a:rPr lang="en-US" sz="1400" dirty="0"/>
                        <a:t>November 2, 2018</a:t>
                      </a:r>
                    </a:p>
                  </a:txBody>
                  <a:tcPr marL="68580" marR="68580" marT="34301" marB="34301"/>
                </a:tc>
                <a:tc>
                  <a:txBody>
                    <a:bodyPr/>
                    <a:lstStyle/>
                    <a:p>
                      <a:r>
                        <a:rPr lang="en-US" sz="1400" dirty="0"/>
                        <a:t>November 20, 2018</a:t>
                      </a:r>
                    </a:p>
                  </a:txBody>
                  <a:tcPr marL="68580" marR="68580" marT="34301" marB="34301"/>
                </a:tc>
                <a:extLst>
                  <a:ext uri="{0D108BD9-81ED-4DB2-BD59-A6C34878D82A}">
                    <a16:rowId xmlns:a16="http://schemas.microsoft.com/office/drawing/2014/main" val="218626351"/>
                  </a:ext>
                </a:extLst>
              </a:tr>
              <a:tr h="278213">
                <a:tc>
                  <a:txBody>
                    <a:bodyPr/>
                    <a:lstStyle/>
                    <a:p>
                      <a:r>
                        <a:rPr lang="en-US" sz="1400" dirty="0"/>
                        <a:t>March 9, 2018</a:t>
                      </a:r>
                    </a:p>
                  </a:txBody>
                  <a:tcPr marL="68580" marR="68580" marT="34301" marB="34301"/>
                </a:tc>
                <a:tc>
                  <a:txBody>
                    <a:bodyPr/>
                    <a:lstStyle/>
                    <a:p>
                      <a:r>
                        <a:rPr lang="en-US" sz="1400" dirty="0"/>
                        <a:t>February</a:t>
                      </a:r>
                      <a:r>
                        <a:rPr lang="en-US" sz="1400" baseline="0" dirty="0"/>
                        <a:t> 8, 2019</a:t>
                      </a:r>
                      <a:endParaRPr lang="en-US" sz="1400" dirty="0"/>
                    </a:p>
                  </a:txBody>
                  <a:tcPr marL="68580" marR="68580" marT="34301" marB="34301"/>
                </a:tc>
                <a:tc>
                  <a:txBody>
                    <a:bodyPr/>
                    <a:lstStyle/>
                    <a:p>
                      <a:r>
                        <a:rPr lang="en-US" sz="1400" dirty="0"/>
                        <a:t>February 27, 2019</a:t>
                      </a:r>
                    </a:p>
                  </a:txBody>
                  <a:tcPr marL="68580" marR="68580" marT="34301" marB="34301"/>
                </a:tc>
                <a:extLst>
                  <a:ext uri="{0D108BD9-81ED-4DB2-BD59-A6C34878D82A}">
                    <a16:rowId xmlns:a16="http://schemas.microsoft.com/office/drawing/2014/main" val="1726292974"/>
                  </a:ext>
                </a:extLst>
              </a:tr>
            </a:tbl>
          </a:graphicData>
        </a:graphic>
      </p:graphicFrame>
      <p:sp>
        <p:nvSpPr>
          <p:cNvPr id="5" name="TextBox 4"/>
          <p:cNvSpPr txBox="1"/>
          <p:nvPr/>
        </p:nvSpPr>
        <p:spPr>
          <a:xfrm>
            <a:off x="1485900" y="2631257"/>
            <a:ext cx="5958696" cy="956096"/>
          </a:xfrm>
          <a:prstGeom prst="rect">
            <a:avLst/>
          </a:prstGeom>
          <a:noFill/>
        </p:spPr>
        <p:txBody>
          <a:bodyPr wrap="square">
            <a:spAutoFit/>
          </a:bodyPr>
          <a:lstStyle/>
          <a:p>
            <a:pPr algn="ctr">
              <a:defRPr/>
            </a:pPr>
            <a:r>
              <a:rPr lang="en-US" sz="1800" dirty="0"/>
              <a:t>REMINDERS</a:t>
            </a:r>
          </a:p>
          <a:p>
            <a:pPr marL="214313" indent="-214313">
              <a:buFont typeface="Arial" panose="020B0604020202020204" pitchFamily="34" charset="0"/>
              <a:buChar char="•"/>
              <a:defRPr/>
            </a:pPr>
            <a:endParaRPr lang="en-US" sz="1013" dirty="0"/>
          </a:p>
          <a:p>
            <a:pPr marL="214313" indent="-214313">
              <a:buFont typeface="Arial" panose="020B0604020202020204" pitchFamily="34" charset="0"/>
              <a:buChar char="•"/>
              <a:defRPr/>
            </a:pPr>
            <a:r>
              <a:rPr lang="en-US" sz="1400" dirty="0"/>
              <a:t>Writing portion (which costs more) is not required by most colleges for CCP</a:t>
            </a:r>
          </a:p>
          <a:p>
            <a:pPr marL="214313" indent="-214313">
              <a:buFont typeface="Arial" panose="020B0604020202020204" pitchFamily="34" charset="0"/>
              <a:buChar char="•"/>
              <a:defRPr/>
            </a:pPr>
            <a:r>
              <a:rPr lang="en-US" sz="1400" dirty="0"/>
              <a:t>Send Test Scores to colleges</a:t>
            </a:r>
          </a:p>
        </p:txBody>
      </p:sp>
    </p:spTree>
    <p:extLst>
      <p:ext uri="{BB962C8B-B14F-4D97-AF65-F5344CB8AC3E}">
        <p14:creationId xmlns:p14="http://schemas.microsoft.com/office/powerpoint/2010/main" val="1869098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&amp; Risks</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0437" y="172561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73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a:t>
            </a:r>
          </a:p>
        </p:txBody>
      </p:sp>
      <p:sp>
        <p:nvSpPr>
          <p:cNvPr id="3" name="Content Placeholder 2"/>
          <p:cNvSpPr>
            <a:spLocks noGrp="1"/>
          </p:cNvSpPr>
          <p:nvPr>
            <p:ph idx="1"/>
          </p:nvPr>
        </p:nvSpPr>
        <p:spPr/>
        <p:txBody>
          <a:bodyPr>
            <a:normAutofit lnSpcReduction="10000"/>
          </a:bodyPr>
          <a:lstStyle/>
          <a:p>
            <a:r>
              <a:rPr lang="en-US" dirty="0"/>
              <a:t>Expands school curriculum</a:t>
            </a:r>
          </a:p>
          <a:p>
            <a:r>
              <a:rPr lang="en-US" dirty="0"/>
              <a:t>College cost savings</a:t>
            </a:r>
          </a:p>
          <a:p>
            <a:r>
              <a:rPr lang="en-US" dirty="0"/>
              <a:t>May reduce time to college degree</a:t>
            </a:r>
          </a:p>
          <a:p>
            <a:r>
              <a:rPr lang="en-US" dirty="0"/>
              <a:t>Career Exploration</a:t>
            </a:r>
          </a:p>
          <a:p>
            <a:r>
              <a:rPr lang="en-US" dirty="0"/>
              <a:t>Access to college resources</a:t>
            </a:r>
          </a:p>
          <a:p>
            <a:r>
              <a:rPr lang="en-US" dirty="0"/>
              <a:t>Diverse learning environment</a:t>
            </a:r>
          </a:p>
          <a:p>
            <a:r>
              <a:rPr lang="en-US" dirty="0"/>
              <a:t>Courses available at your high school, online, hybrid or on campus</a:t>
            </a:r>
          </a:p>
        </p:txBody>
      </p:sp>
    </p:spTree>
    <p:extLst>
      <p:ext uri="{BB962C8B-B14F-4D97-AF65-F5344CB8AC3E}">
        <p14:creationId xmlns:p14="http://schemas.microsoft.com/office/powerpoint/2010/main" val="17183045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1371</TotalTime>
  <Words>2636</Words>
  <Application>Microsoft Office PowerPoint</Application>
  <PresentationFormat>On-screen Show (16:9)</PresentationFormat>
  <Paragraphs>420</Paragraphs>
  <Slides>33</Slides>
  <Notes>9</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MS PGothic</vt:lpstr>
      <vt:lpstr>Arial</vt:lpstr>
      <vt:lpstr>Arial Black</vt:lpstr>
      <vt:lpstr>Calibri</vt:lpstr>
      <vt:lpstr>National Black</vt:lpstr>
      <vt:lpstr>Tahoma</vt:lpstr>
      <vt:lpstr>Office Theme</vt:lpstr>
      <vt:lpstr>2_Office Theme</vt:lpstr>
      <vt:lpstr> </vt:lpstr>
      <vt:lpstr>Agenda </vt:lpstr>
      <vt:lpstr>What is College Credit Plus?</vt:lpstr>
      <vt:lpstr>What is College Ready?</vt:lpstr>
      <vt:lpstr>Ohio Remediation Free Standards</vt:lpstr>
      <vt:lpstr>ACT Test Dates</vt:lpstr>
      <vt:lpstr>SAT Test Dates</vt:lpstr>
      <vt:lpstr>Advantages &amp; Risks</vt:lpstr>
      <vt:lpstr>Advantages</vt:lpstr>
      <vt:lpstr>Risks and Differences</vt:lpstr>
      <vt:lpstr>CCP and High School Requirements</vt:lpstr>
      <vt:lpstr>High School Requirements</vt:lpstr>
      <vt:lpstr>How are Grades Posted?</vt:lpstr>
      <vt:lpstr>Athletic Eligibility</vt:lpstr>
      <vt:lpstr>Textbooks</vt:lpstr>
      <vt:lpstr>How Can Students Participate?</vt:lpstr>
      <vt:lpstr>CCP Requirements for Parents/Students at Public Schools</vt:lpstr>
      <vt:lpstr>Enrollment Options</vt:lpstr>
      <vt:lpstr>CCP Guidelines</vt:lpstr>
      <vt:lpstr>Credit Conversion and Limits</vt:lpstr>
      <vt:lpstr>Transferability vs Applicability</vt:lpstr>
      <vt:lpstr>Course Eligibility Rule</vt:lpstr>
      <vt:lpstr>Non-Allowable Courses</vt:lpstr>
      <vt:lpstr>Underperforming Student Rule</vt:lpstr>
      <vt:lpstr>CCP Courses - Summarized</vt:lpstr>
      <vt:lpstr>What’s Next? How do I participate? How does CCP work?</vt:lpstr>
      <vt:lpstr>CCP Application Process &amp; Orientation</vt:lpstr>
      <vt:lpstr>CCP Application Process &amp; Orientation</vt:lpstr>
      <vt:lpstr>KSU Resources and Opportunities</vt:lpstr>
      <vt:lpstr>In Summary…</vt:lpstr>
      <vt:lpstr>After CCP… Rising Seniors and Applying to Colleges</vt:lpstr>
      <vt:lpstr>Contact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Pionke, Johanna</cp:lastModifiedBy>
  <cp:revision>134</cp:revision>
  <cp:lastPrinted>2018-11-13T20:35:20Z</cp:lastPrinted>
  <dcterms:created xsi:type="dcterms:W3CDTF">2016-02-11T18:06:46Z</dcterms:created>
  <dcterms:modified xsi:type="dcterms:W3CDTF">2018-11-13T20:38:09Z</dcterms:modified>
</cp:coreProperties>
</file>